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m4a" ContentType="audio/unknown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8" r:id="rId4"/>
    <p:sldId id="268" r:id="rId5"/>
    <p:sldId id="270" r:id="rId6"/>
    <p:sldId id="271" r:id="rId7"/>
    <p:sldId id="272" r:id="rId8"/>
    <p:sldId id="273" r:id="rId9"/>
    <p:sldId id="264" r:id="rId10"/>
    <p:sldId id="265" r:id="rId11"/>
    <p:sldId id="276" r:id="rId12"/>
    <p:sldId id="262" r:id="rId13"/>
    <p:sldId id="280" r:id="rId14"/>
    <p:sldId id="283" r:id="rId15"/>
    <p:sldId id="284" r:id="rId16"/>
    <p:sldId id="277" r:id="rId17"/>
    <p:sldId id="260" r:id="rId18"/>
    <p:sldId id="279" r:id="rId19"/>
    <p:sldId id="278" r:id="rId20"/>
    <p:sldId id="269" r:id="rId21"/>
  </p:sldIdLst>
  <p:sldSz cx="9144000" cy="6858000" type="screen4x3"/>
  <p:notesSz cx="7077075" cy="9363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9" d="100"/>
        <a:sy n="7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Guyanese</a:t>
            </a:r>
            <a:r>
              <a:rPr lang="en-US" baseline="0" dirty="0" smtClean="0"/>
              <a:t> Dollars</a:t>
            </a:r>
            <a:r>
              <a:rPr lang="en-US" dirty="0" smtClean="0"/>
              <a:t> for one Trinidad</a:t>
            </a:r>
            <a:r>
              <a:rPr lang="en-US" baseline="0" dirty="0" smtClean="0"/>
              <a:t> &amp; Tobago Dollar</a:t>
            </a:r>
          </a:p>
          <a:p>
            <a:pPr>
              <a:defRPr/>
            </a:pPr>
            <a:r>
              <a:rPr lang="en-US" baseline="0" dirty="0" smtClean="0"/>
              <a:t>Aug 2010 – Aug 2012</a:t>
            </a:r>
            <a:endParaRPr lang="en-US" dirty="0"/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TTD/GYD</c:v>
                </c:pt>
              </c:strCache>
            </c:strRef>
          </c:tx>
          <c:marker>
            <c:symbol val="none"/>
          </c:marker>
          <c:xVal>
            <c:numRef>
              <c:f>Sheet1!$A$2:$A$733</c:f>
              <c:numCache>
                <c:formatCode>mmm\-yy</c:formatCode>
                <c:ptCount val="732"/>
                <c:pt idx="0">
                  <c:v>41147</c:v>
                </c:pt>
                <c:pt idx="1">
                  <c:v>41146</c:v>
                </c:pt>
                <c:pt idx="2">
                  <c:v>41145</c:v>
                </c:pt>
                <c:pt idx="3">
                  <c:v>41144</c:v>
                </c:pt>
                <c:pt idx="4">
                  <c:v>41143</c:v>
                </c:pt>
                <c:pt idx="5">
                  <c:v>41142</c:v>
                </c:pt>
                <c:pt idx="6">
                  <c:v>41141</c:v>
                </c:pt>
                <c:pt idx="7">
                  <c:v>41140</c:v>
                </c:pt>
                <c:pt idx="8">
                  <c:v>41139</c:v>
                </c:pt>
                <c:pt idx="9">
                  <c:v>41138</c:v>
                </c:pt>
                <c:pt idx="10">
                  <c:v>41137</c:v>
                </c:pt>
                <c:pt idx="11">
                  <c:v>41136</c:v>
                </c:pt>
                <c:pt idx="12">
                  <c:v>41135</c:v>
                </c:pt>
                <c:pt idx="13">
                  <c:v>41134</c:v>
                </c:pt>
                <c:pt idx="14">
                  <c:v>41133</c:v>
                </c:pt>
                <c:pt idx="15">
                  <c:v>41132</c:v>
                </c:pt>
                <c:pt idx="16">
                  <c:v>41131</c:v>
                </c:pt>
                <c:pt idx="17">
                  <c:v>41130</c:v>
                </c:pt>
                <c:pt idx="18">
                  <c:v>41129</c:v>
                </c:pt>
                <c:pt idx="19">
                  <c:v>41128</c:v>
                </c:pt>
                <c:pt idx="20">
                  <c:v>41127</c:v>
                </c:pt>
                <c:pt idx="21">
                  <c:v>41126</c:v>
                </c:pt>
                <c:pt idx="22">
                  <c:v>41125</c:v>
                </c:pt>
                <c:pt idx="23">
                  <c:v>41124</c:v>
                </c:pt>
                <c:pt idx="24">
                  <c:v>41123</c:v>
                </c:pt>
                <c:pt idx="25">
                  <c:v>41122</c:v>
                </c:pt>
                <c:pt idx="26">
                  <c:v>41121</c:v>
                </c:pt>
                <c:pt idx="27">
                  <c:v>41120</c:v>
                </c:pt>
                <c:pt idx="28">
                  <c:v>41119</c:v>
                </c:pt>
                <c:pt idx="29">
                  <c:v>41118</c:v>
                </c:pt>
                <c:pt idx="30">
                  <c:v>41117</c:v>
                </c:pt>
                <c:pt idx="31">
                  <c:v>41116</c:v>
                </c:pt>
                <c:pt idx="32">
                  <c:v>41115</c:v>
                </c:pt>
                <c:pt idx="33">
                  <c:v>41114</c:v>
                </c:pt>
                <c:pt idx="34">
                  <c:v>41113</c:v>
                </c:pt>
                <c:pt idx="35">
                  <c:v>41112</c:v>
                </c:pt>
                <c:pt idx="36">
                  <c:v>41111</c:v>
                </c:pt>
                <c:pt idx="37">
                  <c:v>41110</c:v>
                </c:pt>
                <c:pt idx="38">
                  <c:v>41109</c:v>
                </c:pt>
                <c:pt idx="39">
                  <c:v>41108</c:v>
                </c:pt>
                <c:pt idx="40">
                  <c:v>41107</c:v>
                </c:pt>
                <c:pt idx="41">
                  <c:v>41106</c:v>
                </c:pt>
                <c:pt idx="42">
                  <c:v>41105</c:v>
                </c:pt>
                <c:pt idx="43">
                  <c:v>41104</c:v>
                </c:pt>
                <c:pt idx="44">
                  <c:v>41103</c:v>
                </c:pt>
                <c:pt idx="45">
                  <c:v>41102</c:v>
                </c:pt>
                <c:pt idx="46">
                  <c:v>41101</c:v>
                </c:pt>
                <c:pt idx="47">
                  <c:v>41100</c:v>
                </c:pt>
                <c:pt idx="48">
                  <c:v>41099</c:v>
                </c:pt>
                <c:pt idx="49">
                  <c:v>41098</c:v>
                </c:pt>
                <c:pt idx="50">
                  <c:v>41097</c:v>
                </c:pt>
                <c:pt idx="51">
                  <c:v>41096</c:v>
                </c:pt>
                <c:pt idx="52">
                  <c:v>41095</c:v>
                </c:pt>
                <c:pt idx="53">
                  <c:v>41094</c:v>
                </c:pt>
                <c:pt idx="54">
                  <c:v>41093</c:v>
                </c:pt>
                <c:pt idx="55">
                  <c:v>41092</c:v>
                </c:pt>
                <c:pt idx="56">
                  <c:v>41091</c:v>
                </c:pt>
                <c:pt idx="57">
                  <c:v>41090</c:v>
                </c:pt>
                <c:pt idx="58">
                  <c:v>41089</c:v>
                </c:pt>
                <c:pt idx="59">
                  <c:v>41088</c:v>
                </c:pt>
                <c:pt idx="60">
                  <c:v>41087</c:v>
                </c:pt>
                <c:pt idx="61">
                  <c:v>41086</c:v>
                </c:pt>
                <c:pt idx="62">
                  <c:v>41085</c:v>
                </c:pt>
                <c:pt idx="63">
                  <c:v>41084</c:v>
                </c:pt>
                <c:pt idx="64">
                  <c:v>41083</c:v>
                </c:pt>
                <c:pt idx="65">
                  <c:v>41082</c:v>
                </c:pt>
                <c:pt idx="66">
                  <c:v>41081</c:v>
                </c:pt>
                <c:pt idx="67">
                  <c:v>41080</c:v>
                </c:pt>
                <c:pt idx="68">
                  <c:v>41079</c:v>
                </c:pt>
                <c:pt idx="69">
                  <c:v>41078</c:v>
                </c:pt>
                <c:pt idx="70">
                  <c:v>41077</c:v>
                </c:pt>
                <c:pt idx="71">
                  <c:v>41076</c:v>
                </c:pt>
                <c:pt idx="72">
                  <c:v>41075</c:v>
                </c:pt>
                <c:pt idx="73">
                  <c:v>41074</c:v>
                </c:pt>
                <c:pt idx="74">
                  <c:v>41073</c:v>
                </c:pt>
                <c:pt idx="75">
                  <c:v>41072</c:v>
                </c:pt>
                <c:pt idx="76">
                  <c:v>41071</c:v>
                </c:pt>
                <c:pt idx="77">
                  <c:v>41070</c:v>
                </c:pt>
                <c:pt idx="78">
                  <c:v>41069</c:v>
                </c:pt>
                <c:pt idx="79">
                  <c:v>41068</c:v>
                </c:pt>
                <c:pt idx="80">
                  <c:v>41067</c:v>
                </c:pt>
                <c:pt idx="81">
                  <c:v>41066</c:v>
                </c:pt>
                <c:pt idx="82">
                  <c:v>41065</c:v>
                </c:pt>
                <c:pt idx="83">
                  <c:v>41064</c:v>
                </c:pt>
                <c:pt idx="84">
                  <c:v>41063</c:v>
                </c:pt>
                <c:pt idx="85">
                  <c:v>41062</c:v>
                </c:pt>
                <c:pt idx="86">
                  <c:v>41061</c:v>
                </c:pt>
                <c:pt idx="87">
                  <c:v>41060</c:v>
                </c:pt>
                <c:pt idx="88">
                  <c:v>41059</c:v>
                </c:pt>
                <c:pt idx="89">
                  <c:v>41058</c:v>
                </c:pt>
                <c:pt idx="90">
                  <c:v>41057</c:v>
                </c:pt>
                <c:pt idx="91">
                  <c:v>41056</c:v>
                </c:pt>
                <c:pt idx="92">
                  <c:v>41055</c:v>
                </c:pt>
                <c:pt idx="93">
                  <c:v>41054</c:v>
                </c:pt>
                <c:pt idx="94">
                  <c:v>41053</c:v>
                </c:pt>
                <c:pt idx="95">
                  <c:v>41052</c:v>
                </c:pt>
                <c:pt idx="96">
                  <c:v>41051</c:v>
                </c:pt>
                <c:pt idx="97">
                  <c:v>41050</c:v>
                </c:pt>
                <c:pt idx="98">
                  <c:v>41049</c:v>
                </c:pt>
                <c:pt idx="99">
                  <c:v>41048</c:v>
                </c:pt>
                <c:pt idx="100">
                  <c:v>41047</c:v>
                </c:pt>
                <c:pt idx="101">
                  <c:v>41046</c:v>
                </c:pt>
                <c:pt idx="102">
                  <c:v>41045</c:v>
                </c:pt>
                <c:pt idx="103">
                  <c:v>41044</c:v>
                </c:pt>
                <c:pt idx="104">
                  <c:v>41043</c:v>
                </c:pt>
                <c:pt idx="105">
                  <c:v>41042</c:v>
                </c:pt>
                <c:pt idx="106">
                  <c:v>41041</c:v>
                </c:pt>
                <c:pt idx="107">
                  <c:v>41040</c:v>
                </c:pt>
                <c:pt idx="108">
                  <c:v>41039</c:v>
                </c:pt>
                <c:pt idx="109">
                  <c:v>41038</c:v>
                </c:pt>
                <c:pt idx="110">
                  <c:v>41037</c:v>
                </c:pt>
                <c:pt idx="111">
                  <c:v>41036</c:v>
                </c:pt>
                <c:pt idx="112">
                  <c:v>41035</c:v>
                </c:pt>
                <c:pt idx="113">
                  <c:v>41034</c:v>
                </c:pt>
                <c:pt idx="114">
                  <c:v>41033</c:v>
                </c:pt>
                <c:pt idx="115">
                  <c:v>41032</c:v>
                </c:pt>
                <c:pt idx="116">
                  <c:v>41031</c:v>
                </c:pt>
                <c:pt idx="117">
                  <c:v>41030</c:v>
                </c:pt>
                <c:pt idx="118">
                  <c:v>41029</c:v>
                </c:pt>
                <c:pt idx="119">
                  <c:v>41028</c:v>
                </c:pt>
                <c:pt idx="120">
                  <c:v>41027</c:v>
                </c:pt>
                <c:pt idx="121">
                  <c:v>41026</c:v>
                </c:pt>
                <c:pt idx="122">
                  <c:v>41025</c:v>
                </c:pt>
                <c:pt idx="123">
                  <c:v>41024</c:v>
                </c:pt>
                <c:pt idx="124">
                  <c:v>41023</c:v>
                </c:pt>
                <c:pt idx="125">
                  <c:v>41022</c:v>
                </c:pt>
                <c:pt idx="126">
                  <c:v>41021</c:v>
                </c:pt>
                <c:pt idx="127">
                  <c:v>41020</c:v>
                </c:pt>
                <c:pt idx="128">
                  <c:v>41019</c:v>
                </c:pt>
                <c:pt idx="129">
                  <c:v>41018</c:v>
                </c:pt>
                <c:pt idx="130">
                  <c:v>41017</c:v>
                </c:pt>
                <c:pt idx="131">
                  <c:v>41016</c:v>
                </c:pt>
                <c:pt idx="132">
                  <c:v>41015</c:v>
                </c:pt>
                <c:pt idx="133">
                  <c:v>41014</c:v>
                </c:pt>
                <c:pt idx="134">
                  <c:v>41013</c:v>
                </c:pt>
                <c:pt idx="135">
                  <c:v>41012</c:v>
                </c:pt>
                <c:pt idx="136">
                  <c:v>41011</c:v>
                </c:pt>
                <c:pt idx="137">
                  <c:v>41010</c:v>
                </c:pt>
                <c:pt idx="138">
                  <c:v>41009</c:v>
                </c:pt>
                <c:pt idx="139">
                  <c:v>41008</c:v>
                </c:pt>
                <c:pt idx="140">
                  <c:v>41007</c:v>
                </c:pt>
                <c:pt idx="141">
                  <c:v>41006</c:v>
                </c:pt>
                <c:pt idx="142">
                  <c:v>41005</c:v>
                </c:pt>
                <c:pt idx="143">
                  <c:v>41004</c:v>
                </c:pt>
                <c:pt idx="144">
                  <c:v>41003</c:v>
                </c:pt>
                <c:pt idx="145">
                  <c:v>41002</c:v>
                </c:pt>
                <c:pt idx="146">
                  <c:v>41001</c:v>
                </c:pt>
                <c:pt idx="147">
                  <c:v>41000</c:v>
                </c:pt>
                <c:pt idx="148">
                  <c:v>40999</c:v>
                </c:pt>
                <c:pt idx="149">
                  <c:v>40998</c:v>
                </c:pt>
                <c:pt idx="150">
                  <c:v>40997</c:v>
                </c:pt>
                <c:pt idx="151">
                  <c:v>40996</c:v>
                </c:pt>
                <c:pt idx="152">
                  <c:v>40995</c:v>
                </c:pt>
                <c:pt idx="153">
                  <c:v>40994</c:v>
                </c:pt>
                <c:pt idx="154">
                  <c:v>40993</c:v>
                </c:pt>
                <c:pt idx="155">
                  <c:v>40992</c:v>
                </c:pt>
                <c:pt idx="156">
                  <c:v>40991</c:v>
                </c:pt>
                <c:pt idx="157">
                  <c:v>40990</c:v>
                </c:pt>
                <c:pt idx="158">
                  <c:v>40989</c:v>
                </c:pt>
                <c:pt idx="159">
                  <c:v>40988</c:v>
                </c:pt>
                <c:pt idx="160">
                  <c:v>40987</c:v>
                </c:pt>
                <c:pt idx="161">
                  <c:v>40986</c:v>
                </c:pt>
                <c:pt idx="162">
                  <c:v>40985</c:v>
                </c:pt>
                <c:pt idx="163">
                  <c:v>40984</c:v>
                </c:pt>
                <c:pt idx="164">
                  <c:v>40983</c:v>
                </c:pt>
                <c:pt idx="165">
                  <c:v>40982</c:v>
                </c:pt>
                <c:pt idx="166">
                  <c:v>40981</c:v>
                </c:pt>
                <c:pt idx="167">
                  <c:v>40980</c:v>
                </c:pt>
                <c:pt idx="168">
                  <c:v>40979</c:v>
                </c:pt>
                <c:pt idx="169">
                  <c:v>40978</c:v>
                </c:pt>
                <c:pt idx="170">
                  <c:v>40977</c:v>
                </c:pt>
                <c:pt idx="171">
                  <c:v>40976</c:v>
                </c:pt>
                <c:pt idx="172">
                  <c:v>40975</c:v>
                </c:pt>
                <c:pt idx="173">
                  <c:v>40974</c:v>
                </c:pt>
                <c:pt idx="174">
                  <c:v>40973</c:v>
                </c:pt>
                <c:pt idx="175">
                  <c:v>40972</c:v>
                </c:pt>
                <c:pt idx="176">
                  <c:v>40971</c:v>
                </c:pt>
                <c:pt idx="177">
                  <c:v>40970</c:v>
                </c:pt>
                <c:pt idx="178">
                  <c:v>40969</c:v>
                </c:pt>
                <c:pt idx="179">
                  <c:v>40968</c:v>
                </c:pt>
                <c:pt idx="180">
                  <c:v>40967</c:v>
                </c:pt>
                <c:pt idx="181">
                  <c:v>40966</c:v>
                </c:pt>
                <c:pt idx="182">
                  <c:v>40965</c:v>
                </c:pt>
                <c:pt idx="183">
                  <c:v>40964</c:v>
                </c:pt>
                <c:pt idx="184">
                  <c:v>40963</c:v>
                </c:pt>
                <c:pt idx="185">
                  <c:v>40962</c:v>
                </c:pt>
                <c:pt idx="186">
                  <c:v>40961</c:v>
                </c:pt>
                <c:pt idx="187">
                  <c:v>40960</c:v>
                </c:pt>
                <c:pt idx="188">
                  <c:v>40959</c:v>
                </c:pt>
                <c:pt idx="189">
                  <c:v>40958</c:v>
                </c:pt>
                <c:pt idx="190">
                  <c:v>40957</c:v>
                </c:pt>
                <c:pt idx="191">
                  <c:v>40956</c:v>
                </c:pt>
                <c:pt idx="192">
                  <c:v>40955</c:v>
                </c:pt>
                <c:pt idx="193">
                  <c:v>40954</c:v>
                </c:pt>
                <c:pt idx="194">
                  <c:v>40953</c:v>
                </c:pt>
                <c:pt idx="195">
                  <c:v>40952</c:v>
                </c:pt>
                <c:pt idx="196">
                  <c:v>40951</c:v>
                </c:pt>
                <c:pt idx="197">
                  <c:v>40950</c:v>
                </c:pt>
                <c:pt idx="198">
                  <c:v>40949</c:v>
                </c:pt>
                <c:pt idx="199">
                  <c:v>40948</c:v>
                </c:pt>
                <c:pt idx="200">
                  <c:v>40947</c:v>
                </c:pt>
                <c:pt idx="201">
                  <c:v>40946</c:v>
                </c:pt>
                <c:pt idx="202">
                  <c:v>40945</c:v>
                </c:pt>
                <c:pt idx="203">
                  <c:v>40944</c:v>
                </c:pt>
                <c:pt idx="204">
                  <c:v>40943</c:v>
                </c:pt>
                <c:pt idx="205">
                  <c:v>40942</c:v>
                </c:pt>
                <c:pt idx="206">
                  <c:v>40941</c:v>
                </c:pt>
                <c:pt idx="207">
                  <c:v>40940</c:v>
                </c:pt>
                <c:pt idx="208">
                  <c:v>40939</c:v>
                </c:pt>
                <c:pt idx="209">
                  <c:v>40938</c:v>
                </c:pt>
                <c:pt idx="210">
                  <c:v>40937</c:v>
                </c:pt>
                <c:pt idx="211">
                  <c:v>40936</c:v>
                </c:pt>
                <c:pt idx="212">
                  <c:v>40935</c:v>
                </c:pt>
                <c:pt idx="213">
                  <c:v>40934</c:v>
                </c:pt>
                <c:pt idx="214">
                  <c:v>40933</c:v>
                </c:pt>
                <c:pt idx="215">
                  <c:v>40932</c:v>
                </c:pt>
                <c:pt idx="216">
                  <c:v>40931</c:v>
                </c:pt>
                <c:pt idx="217">
                  <c:v>40930</c:v>
                </c:pt>
                <c:pt idx="218">
                  <c:v>40929</c:v>
                </c:pt>
                <c:pt idx="219">
                  <c:v>40928</c:v>
                </c:pt>
                <c:pt idx="220">
                  <c:v>40927</c:v>
                </c:pt>
                <c:pt idx="221">
                  <c:v>40926</c:v>
                </c:pt>
                <c:pt idx="222">
                  <c:v>40925</c:v>
                </c:pt>
                <c:pt idx="223">
                  <c:v>40924</c:v>
                </c:pt>
                <c:pt idx="224">
                  <c:v>40923</c:v>
                </c:pt>
                <c:pt idx="225">
                  <c:v>40922</c:v>
                </c:pt>
                <c:pt idx="226">
                  <c:v>40921</c:v>
                </c:pt>
                <c:pt idx="227">
                  <c:v>40920</c:v>
                </c:pt>
                <c:pt idx="228">
                  <c:v>40919</c:v>
                </c:pt>
                <c:pt idx="229">
                  <c:v>40918</c:v>
                </c:pt>
                <c:pt idx="230">
                  <c:v>40917</c:v>
                </c:pt>
                <c:pt idx="231">
                  <c:v>40916</c:v>
                </c:pt>
                <c:pt idx="232">
                  <c:v>40915</c:v>
                </c:pt>
                <c:pt idx="233">
                  <c:v>40914</c:v>
                </c:pt>
                <c:pt idx="234">
                  <c:v>40913</c:v>
                </c:pt>
                <c:pt idx="235">
                  <c:v>40912</c:v>
                </c:pt>
                <c:pt idx="236">
                  <c:v>40911</c:v>
                </c:pt>
                <c:pt idx="237">
                  <c:v>40910</c:v>
                </c:pt>
                <c:pt idx="238">
                  <c:v>40909</c:v>
                </c:pt>
                <c:pt idx="239">
                  <c:v>40908</c:v>
                </c:pt>
                <c:pt idx="240">
                  <c:v>40907</c:v>
                </c:pt>
                <c:pt idx="241">
                  <c:v>40906</c:v>
                </c:pt>
                <c:pt idx="242">
                  <c:v>40905</c:v>
                </c:pt>
                <c:pt idx="243">
                  <c:v>40904</c:v>
                </c:pt>
                <c:pt idx="244">
                  <c:v>40903</c:v>
                </c:pt>
                <c:pt idx="245">
                  <c:v>40902</c:v>
                </c:pt>
                <c:pt idx="246">
                  <c:v>40901</c:v>
                </c:pt>
                <c:pt idx="247">
                  <c:v>40900</c:v>
                </c:pt>
                <c:pt idx="248">
                  <c:v>40899</c:v>
                </c:pt>
                <c:pt idx="249">
                  <c:v>40898</c:v>
                </c:pt>
                <c:pt idx="250">
                  <c:v>40897</c:v>
                </c:pt>
                <c:pt idx="251">
                  <c:v>40896</c:v>
                </c:pt>
                <c:pt idx="252">
                  <c:v>40895</c:v>
                </c:pt>
                <c:pt idx="253">
                  <c:v>40894</c:v>
                </c:pt>
                <c:pt idx="254">
                  <c:v>40893</c:v>
                </c:pt>
                <c:pt idx="255">
                  <c:v>40892</c:v>
                </c:pt>
                <c:pt idx="256">
                  <c:v>40891</c:v>
                </c:pt>
                <c:pt idx="257">
                  <c:v>40890</c:v>
                </c:pt>
                <c:pt idx="258">
                  <c:v>40889</c:v>
                </c:pt>
                <c:pt idx="259">
                  <c:v>40888</c:v>
                </c:pt>
                <c:pt idx="260">
                  <c:v>40887</c:v>
                </c:pt>
                <c:pt idx="261">
                  <c:v>40886</c:v>
                </c:pt>
                <c:pt idx="262">
                  <c:v>40885</c:v>
                </c:pt>
                <c:pt idx="263">
                  <c:v>40884</c:v>
                </c:pt>
                <c:pt idx="264">
                  <c:v>40883</c:v>
                </c:pt>
                <c:pt idx="265">
                  <c:v>40882</c:v>
                </c:pt>
                <c:pt idx="266">
                  <c:v>40881</c:v>
                </c:pt>
                <c:pt idx="267">
                  <c:v>40880</c:v>
                </c:pt>
                <c:pt idx="268">
                  <c:v>40879</c:v>
                </c:pt>
                <c:pt idx="269">
                  <c:v>40878</c:v>
                </c:pt>
                <c:pt idx="270">
                  <c:v>40877</c:v>
                </c:pt>
                <c:pt idx="271">
                  <c:v>40876</c:v>
                </c:pt>
                <c:pt idx="272">
                  <c:v>40875</c:v>
                </c:pt>
                <c:pt idx="273">
                  <c:v>40874</c:v>
                </c:pt>
                <c:pt idx="274">
                  <c:v>40873</c:v>
                </c:pt>
                <c:pt idx="275">
                  <c:v>40872</c:v>
                </c:pt>
                <c:pt idx="276">
                  <c:v>40871</c:v>
                </c:pt>
                <c:pt idx="277">
                  <c:v>40870</c:v>
                </c:pt>
                <c:pt idx="278">
                  <c:v>40869</c:v>
                </c:pt>
                <c:pt idx="279">
                  <c:v>40868</c:v>
                </c:pt>
                <c:pt idx="280">
                  <c:v>40867</c:v>
                </c:pt>
                <c:pt idx="281">
                  <c:v>40866</c:v>
                </c:pt>
                <c:pt idx="282">
                  <c:v>40865</c:v>
                </c:pt>
                <c:pt idx="283">
                  <c:v>40864</c:v>
                </c:pt>
                <c:pt idx="284">
                  <c:v>40863</c:v>
                </c:pt>
                <c:pt idx="285">
                  <c:v>40862</c:v>
                </c:pt>
                <c:pt idx="286">
                  <c:v>40861</c:v>
                </c:pt>
                <c:pt idx="287">
                  <c:v>40860</c:v>
                </c:pt>
                <c:pt idx="288">
                  <c:v>40859</c:v>
                </c:pt>
                <c:pt idx="289">
                  <c:v>40858</c:v>
                </c:pt>
                <c:pt idx="290">
                  <c:v>40857</c:v>
                </c:pt>
                <c:pt idx="291">
                  <c:v>40856</c:v>
                </c:pt>
                <c:pt idx="292">
                  <c:v>40855</c:v>
                </c:pt>
                <c:pt idx="293">
                  <c:v>40854</c:v>
                </c:pt>
                <c:pt idx="294">
                  <c:v>40853</c:v>
                </c:pt>
                <c:pt idx="295">
                  <c:v>40852</c:v>
                </c:pt>
                <c:pt idx="296">
                  <c:v>40851</c:v>
                </c:pt>
                <c:pt idx="297">
                  <c:v>40850</c:v>
                </c:pt>
                <c:pt idx="298">
                  <c:v>40849</c:v>
                </c:pt>
                <c:pt idx="299">
                  <c:v>40848</c:v>
                </c:pt>
                <c:pt idx="300">
                  <c:v>40847</c:v>
                </c:pt>
                <c:pt idx="301">
                  <c:v>40846</c:v>
                </c:pt>
                <c:pt idx="302">
                  <c:v>40845</c:v>
                </c:pt>
                <c:pt idx="303">
                  <c:v>40844</c:v>
                </c:pt>
                <c:pt idx="304">
                  <c:v>40843</c:v>
                </c:pt>
                <c:pt idx="305">
                  <c:v>40842</c:v>
                </c:pt>
                <c:pt idx="306">
                  <c:v>40841</c:v>
                </c:pt>
                <c:pt idx="307">
                  <c:v>40840</c:v>
                </c:pt>
                <c:pt idx="308">
                  <c:v>40839</c:v>
                </c:pt>
                <c:pt idx="309">
                  <c:v>40838</c:v>
                </c:pt>
                <c:pt idx="310">
                  <c:v>40837</c:v>
                </c:pt>
                <c:pt idx="311">
                  <c:v>40836</c:v>
                </c:pt>
                <c:pt idx="312">
                  <c:v>40835</c:v>
                </c:pt>
                <c:pt idx="313">
                  <c:v>40834</c:v>
                </c:pt>
                <c:pt idx="314">
                  <c:v>40833</c:v>
                </c:pt>
                <c:pt idx="315">
                  <c:v>40832</c:v>
                </c:pt>
                <c:pt idx="316">
                  <c:v>40831</c:v>
                </c:pt>
                <c:pt idx="317">
                  <c:v>40830</c:v>
                </c:pt>
                <c:pt idx="318">
                  <c:v>40829</c:v>
                </c:pt>
                <c:pt idx="319">
                  <c:v>40828</c:v>
                </c:pt>
                <c:pt idx="320">
                  <c:v>40827</c:v>
                </c:pt>
                <c:pt idx="321">
                  <c:v>40826</c:v>
                </c:pt>
                <c:pt idx="322">
                  <c:v>40825</c:v>
                </c:pt>
                <c:pt idx="323">
                  <c:v>40824</c:v>
                </c:pt>
                <c:pt idx="324">
                  <c:v>40823</c:v>
                </c:pt>
                <c:pt idx="325">
                  <c:v>40822</c:v>
                </c:pt>
                <c:pt idx="326">
                  <c:v>40821</c:v>
                </c:pt>
                <c:pt idx="327">
                  <c:v>40820</c:v>
                </c:pt>
                <c:pt idx="328">
                  <c:v>40819</c:v>
                </c:pt>
                <c:pt idx="329">
                  <c:v>40818</c:v>
                </c:pt>
                <c:pt idx="330">
                  <c:v>40817</c:v>
                </c:pt>
                <c:pt idx="331">
                  <c:v>40816</c:v>
                </c:pt>
                <c:pt idx="332">
                  <c:v>40815</c:v>
                </c:pt>
                <c:pt idx="333">
                  <c:v>40814</c:v>
                </c:pt>
                <c:pt idx="334">
                  <c:v>40813</c:v>
                </c:pt>
                <c:pt idx="335">
                  <c:v>40812</c:v>
                </c:pt>
                <c:pt idx="336">
                  <c:v>40811</c:v>
                </c:pt>
                <c:pt idx="337">
                  <c:v>40810</c:v>
                </c:pt>
                <c:pt idx="338">
                  <c:v>40809</c:v>
                </c:pt>
                <c:pt idx="339">
                  <c:v>40808</c:v>
                </c:pt>
                <c:pt idx="340">
                  <c:v>40807</c:v>
                </c:pt>
                <c:pt idx="341">
                  <c:v>40806</c:v>
                </c:pt>
                <c:pt idx="342">
                  <c:v>40805</c:v>
                </c:pt>
                <c:pt idx="343">
                  <c:v>40804</c:v>
                </c:pt>
                <c:pt idx="344">
                  <c:v>40803</c:v>
                </c:pt>
                <c:pt idx="345">
                  <c:v>40802</c:v>
                </c:pt>
                <c:pt idx="346">
                  <c:v>40801</c:v>
                </c:pt>
                <c:pt idx="347">
                  <c:v>40800</c:v>
                </c:pt>
                <c:pt idx="348">
                  <c:v>40799</c:v>
                </c:pt>
                <c:pt idx="349">
                  <c:v>40798</c:v>
                </c:pt>
                <c:pt idx="350">
                  <c:v>40797</c:v>
                </c:pt>
                <c:pt idx="351">
                  <c:v>40796</c:v>
                </c:pt>
                <c:pt idx="352">
                  <c:v>40795</c:v>
                </c:pt>
                <c:pt idx="353">
                  <c:v>40794</c:v>
                </c:pt>
                <c:pt idx="354">
                  <c:v>40793</c:v>
                </c:pt>
                <c:pt idx="355">
                  <c:v>40792</c:v>
                </c:pt>
                <c:pt idx="356">
                  <c:v>40791</c:v>
                </c:pt>
                <c:pt idx="357">
                  <c:v>40790</c:v>
                </c:pt>
                <c:pt idx="358">
                  <c:v>40789</c:v>
                </c:pt>
                <c:pt idx="359">
                  <c:v>40788</c:v>
                </c:pt>
                <c:pt idx="360">
                  <c:v>40787</c:v>
                </c:pt>
                <c:pt idx="361">
                  <c:v>40786</c:v>
                </c:pt>
                <c:pt idx="362">
                  <c:v>40785</c:v>
                </c:pt>
                <c:pt idx="363">
                  <c:v>40784</c:v>
                </c:pt>
                <c:pt idx="364">
                  <c:v>40783</c:v>
                </c:pt>
                <c:pt idx="365">
                  <c:v>40782</c:v>
                </c:pt>
                <c:pt idx="366">
                  <c:v>40781</c:v>
                </c:pt>
                <c:pt idx="367">
                  <c:v>40780</c:v>
                </c:pt>
                <c:pt idx="368">
                  <c:v>40779</c:v>
                </c:pt>
                <c:pt idx="369">
                  <c:v>40778</c:v>
                </c:pt>
                <c:pt idx="370">
                  <c:v>40777</c:v>
                </c:pt>
                <c:pt idx="371">
                  <c:v>40776</c:v>
                </c:pt>
                <c:pt idx="372">
                  <c:v>40775</c:v>
                </c:pt>
                <c:pt idx="373">
                  <c:v>40774</c:v>
                </c:pt>
                <c:pt idx="374">
                  <c:v>40773</c:v>
                </c:pt>
                <c:pt idx="375">
                  <c:v>40772</c:v>
                </c:pt>
                <c:pt idx="376">
                  <c:v>40771</c:v>
                </c:pt>
                <c:pt idx="377">
                  <c:v>40770</c:v>
                </c:pt>
                <c:pt idx="378">
                  <c:v>40769</c:v>
                </c:pt>
                <c:pt idx="379">
                  <c:v>40768</c:v>
                </c:pt>
                <c:pt idx="380">
                  <c:v>40767</c:v>
                </c:pt>
                <c:pt idx="381">
                  <c:v>40766</c:v>
                </c:pt>
                <c:pt idx="382">
                  <c:v>40765</c:v>
                </c:pt>
                <c:pt idx="383">
                  <c:v>40764</c:v>
                </c:pt>
                <c:pt idx="384">
                  <c:v>40763</c:v>
                </c:pt>
                <c:pt idx="385">
                  <c:v>40762</c:v>
                </c:pt>
                <c:pt idx="386">
                  <c:v>40761</c:v>
                </c:pt>
                <c:pt idx="387">
                  <c:v>40760</c:v>
                </c:pt>
                <c:pt idx="388">
                  <c:v>40759</c:v>
                </c:pt>
                <c:pt idx="389">
                  <c:v>40758</c:v>
                </c:pt>
                <c:pt idx="390">
                  <c:v>40757</c:v>
                </c:pt>
                <c:pt idx="391">
                  <c:v>40756</c:v>
                </c:pt>
                <c:pt idx="392">
                  <c:v>40755</c:v>
                </c:pt>
                <c:pt idx="393">
                  <c:v>40754</c:v>
                </c:pt>
                <c:pt idx="394">
                  <c:v>40753</c:v>
                </c:pt>
                <c:pt idx="395">
                  <c:v>40752</c:v>
                </c:pt>
                <c:pt idx="396">
                  <c:v>40751</c:v>
                </c:pt>
                <c:pt idx="397">
                  <c:v>40750</c:v>
                </c:pt>
                <c:pt idx="398">
                  <c:v>40749</c:v>
                </c:pt>
                <c:pt idx="399">
                  <c:v>40748</c:v>
                </c:pt>
                <c:pt idx="400">
                  <c:v>40747</c:v>
                </c:pt>
                <c:pt idx="401">
                  <c:v>40746</c:v>
                </c:pt>
                <c:pt idx="402">
                  <c:v>40745</c:v>
                </c:pt>
                <c:pt idx="403">
                  <c:v>40744</c:v>
                </c:pt>
                <c:pt idx="404">
                  <c:v>40743</c:v>
                </c:pt>
                <c:pt idx="405">
                  <c:v>40742</c:v>
                </c:pt>
                <c:pt idx="406">
                  <c:v>40741</c:v>
                </c:pt>
                <c:pt idx="407">
                  <c:v>40740</c:v>
                </c:pt>
                <c:pt idx="408">
                  <c:v>40739</c:v>
                </c:pt>
                <c:pt idx="409">
                  <c:v>40738</c:v>
                </c:pt>
                <c:pt idx="410">
                  <c:v>40737</c:v>
                </c:pt>
                <c:pt idx="411">
                  <c:v>40736</c:v>
                </c:pt>
                <c:pt idx="412">
                  <c:v>40735</c:v>
                </c:pt>
                <c:pt idx="413">
                  <c:v>40734</c:v>
                </c:pt>
                <c:pt idx="414">
                  <c:v>40733</c:v>
                </c:pt>
                <c:pt idx="415">
                  <c:v>40732</c:v>
                </c:pt>
                <c:pt idx="416">
                  <c:v>40731</c:v>
                </c:pt>
                <c:pt idx="417">
                  <c:v>40730</c:v>
                </c:pt>
                <c:pt idx="418">
                  <c:v>40729</c:v>
                </c:pt>
                <c:pt idx="419">
                  <c:v>40728</c:v>
                </c:pt>
                <c:pt idx="420">
                  <c:v>40727</c:v>
                </c:pt>
                <c:pt idx="421">
                  <c:v>40726</c:v>
                </c:pt>
                <c:pt idx="422">
                  <c:v>40725</c:v>
                </c:pt>
                <c:pt idx="423">
                  <c:v>40724</c:v>
                </c:pt>
                <c:pt idx="424">
                  <c:v>40723</c:v>
                </c:pt>
                <c:pt idx="425">
                  <c:v>40722</c:v>
                </c:pt>
                <c:pt idx="426">
                  <c:v>40721</c:v>
                </c:pt>
                <c:pt idx="427">
                  <c:v>40720</c:v>
                </c:pt>
                <c:pt idx="428">
                  <c:v>40719</c:v>
                </c:pt>
                <c:pt idx="429">
                  <c:v>40718</c:v>
                </c:pt>
                <c:pt idx="430">
                  <c:v>40717</c:v>
                </c:pt>
                <c:pt idx="431">
                  <c:v>40716</c:v>
                </c:pt>
                <c:pt idx="432">
                  <c:v>40715</c:v>
                </c:pt>
                <c:pt idx="433">
                  <c:v>40714</c:v>
                </c:pt>
                <c:pt idx="434">
                  <c:v>40713</c:v>
                </c:pt>
                <c:pt idx="435">
                  <c:v>40712</c:v>
                </c:pt>
                <c:pt idx="436">
                  <c:v>40711</c:v>
                </c:pt>
                <c:pt idx="437">
                  <c:v>40710</c:v>
                </c:pt>
                <c:pt idx="438">
                  <c:v>40709</c:v>
                </c:pt>
                <c:pt idx="439">
                  <c:v>40708</c:v>
                </c:pt>
                <c:pt idx="440">
                  <c:v>40707</c:v>
                </c:pt>
                <c:pt idx="441">
                  <c:v>40706</c:v>
                </c:pt>
                <c:pt idx="442">
                  <c:v>40705</c:v>
                </c:pt>
                <c:pt idx="443">
                  <c:v>40704</c:v>
                </c:pt>
                <c:pt idx="444">
                  <c:v>40703</c:v>
                </c:pt>
                <c:pt idx="445">
                  <c:v>40702</c:v>
                </c:pt>
                <c:pt idx="446">
                  <c:v>40701</c:v>
                </c:pt>
                <c:pt idx="447">
                  <c:v>40700</c:v>
                </c:pt>
                <c:pt idx="448">
                  <c:v>40699</c:v>
                </c:pt>
                <c:pt idx="449">
                  <c:v>40698</c:v>
                </c:pt>
                <c:pt idx="450">
                  <c:v>40697</c:v>
                </c:pt>
                <c:pt idx="451">
                  <c:v>40696</c:v>
                </c:pt>
                <c:pt idx="452">
                  <c:v>40695</c:v>
                </c:pt>
                <c:pt idx="453">
                  <c:v>40694</c:v>
                </c:pt>
                <c:pt idx="454">
                  <c:v>40693</c:v>
                </c:pt>
                <c:pt idx="455">
                  <c:v>40692</c:v>
                </c:pt>
                <c:pt idx="456">
                  <c:v>40691</c:v>
                </c:pt>
                <c:pt idx="457">
                  <c:v>40690</c:v>
                </c:pt>
                <c:pt idx="458">
                  <c:v>40689</c:v>
                </c:pt>
                <c:pt idx="459">
                  <c:v>40688</c:v>
                </c:pt>
                <c:pt idx="460">
                  <c:v>40687</c:v>
                </c:pt>
                <c:pt idx="461">
                  <c:v>40686</c:v>
                </c:pt>
                <c:pt idx="462">
                  <c:v>40685</c:v>
                </c:pt>
                <c:pt idx="463">
                  <c:v>40684</c:v>
                </c:pt>
                <c:pt idx="464">
                  <c:v>40683</c:v>
                </c:pt>
                <c:pt idx="465">
                  <c:v>40682</c:v>
                </c:pt>
                <c:pt idx="466">
                  <c:v>40681</c:v>
                </c:pt>
                <c:pt idx="467">
                  <c:v>40680</c:v>
                </c:pt>
                <c:pt idx="468">
                  <c:v>40679</c:v>
                </c:pt>
                <c:pt idx="469">
                  <c:v>40678</c:v>
                </c:pt>
                <c:pt idx="470">
                  <c:v>40677</c:v>
                </c:pt>
                <c:pt idx="471">
                  <c:v>40676</c:v>
                </c:pt>
                <c:pt idx="472">
                  <c:v>40675</c:v>
                </c:pt>
                <c:pt idx="473">
                  <c:v>40674</c:v>
                </c:pt>
                <c:pt idx="474">
                  <c:v>40673</c:v>
                </c:pt>
                <c:pt idx="475">
                  <c:v>40672</c:v>
                </c:pt>
                <c:pt idx="476">
                  <c:v>40671</c:v>
                </c:pt>
                <c:pt idx="477">
                  <c:v>40670</c:v>
                </c:pt>
                <c:pt idx="478">
                  <c:v>40669</c:v>
                </c:pt>
                <c:pt idx="479">
                  <c:v>40668</c:v>
                </c:pt>
                <c:pt idx="480">
                  <c:v>40667</c:v>
                </c:pt>
                <c:pt idx="481">
                  <c:v>40666</c:v>
                </c:pt>
                <c:pt idx="482">
                  <c:v>40665</c:v>
                </c:pt>
                <c:pt idx="483">
                  <c:v>40664</c:v>
                </c:pt>
                <c:pt idx="484">
                  <c:v>40663</c:v>
                </c:pt>
                <c:pt idx="485">
                  <c:v>40662</c:v>
                </c:pt>
                <c:pt idx="486">
                  <c:v>40661</c:v>
                </c:pt>
                <c:pt idx="487">
                  <c:v>40660</c:v>
                </c:pt>
                <c:pt idx="488">
                  <c:v>40659</c:v>
                </c:pt>
                <c:pt idx="489">
                  <c:v>40658</c:v>
                </c:pt>
                <c:pt idx="490">
                  <c:v>40657</c:v>
                </c:pt>
                <c:pt idx="491">
                  <c:v>40656</c:v>
                </c:pt>
                <c:pt idx="492">
                  <c:v>40655</c:v>
                </c:pt>
                <c:pt idx="493">
                  <c:v>40654</c:v>
                </c:pt>
                <c:pt idx="494">
                  <c:v>40653</c:v>
                </c:pt>
                <c:pt idx="495">
                  <c:v>40652</c:v>
                </c:pt>
                <c:pt idx="496">
                  <c:v>40651</c:v>
                </c:pt>
                <c:pt idx="497">
                  <c:v>40650</c:v>
                </c:pt>
                <c:pt idx="498">
                  <c:v>40649</c:v>
                </c:pt>
                <c:pt idx="499">
                  <c:v>40648</c:v>
                </c:pt>
                <c:pt idx="500">
                  <c:v>40647</c:v>
                </c:pt>
                <c:pt idx="501">
                  <c:v>40646</c:v>
                </c:pt>
                <c:pt idx="502">
                  <c:v>40645</c:v>
                </c:pt>
                <c:pt idx="503">
                  <c:v>40644</c:v>
                </c:pt>
                <c:pt idx="504">
                  <c:v>40643</c:v>
                </c:pt>
                <c:pt idx="505">
                  <c:v>40642</c:v>
                </c:pt>
                <c:pt idx="506">
                  <c:v>40641</c:v>
                </c:pt>
                <c:pt idx="507">
                  <c:v>40640</c:v>
                </c:pt>
                <c:pt idx="508">
                  <c:v>40639</c:v>
                </c:pt>
                <c:pt idx="509">
                  <c:v>40638</c:v>
                </c:pt>
                <c:pt idx="510">
                  <c:v>40637</c:v>
                </c:pt>
                <c:pt idx="511">
                  <c:v>40636</c:v>
                </c:pt>
                <c:pt idx="512">
                  <c:v>40635</c:v>
                </c:pt>
                <c:pt idx="513">
                  <c:v>40634</c:v>
                </c:pt>
                <c:pt idx="514">
                  <c:v>40633</c:v>
                </c:pt>
                <c:pt idx="515">
                  <c:v>40632</c:v>
                </c:pt>
                <c:pt idx="516">
                  <c:v>40631</c:v>
                </c:pt>
                <c:pt idx="517">
                  <c:v>40630</c:v>
                </c:pt>
                <c:pt idx="518">
                  <c:v>40629</c:v>
                </c:pt>
                <c:pt idx="519">
                  <c:v>40628</c:v>
                </c:pt>
                <c:pt idx="520">
                  <c:v>40627</c:v>
                </c:pt>
                <c:pt idx="521">
                  <c:v>40626</c:v>
                </c:pt>
                <c:pt idx="522">
                  <c:v>40625</c:v>
                </c:pt>
                <c:pt idx="523">
                  <c:v>40624</c:v>
                </c:pt>
                <c:pt idx="524">
                  <c:v>40623</c:v>
                </c:pt>
                <c:pt idx="525">
                  <c:v>40622</c:v>
                </c:pt>
                <c:pt idx="526">
                  <c:v>40621</c:v>
                </c:pt>
                <c:pt idx="527">
                  <c:v>40620</c:v>
                </c:pt>
                <c:pt idx="528">
                  <c:v>40619</c:v>
                </c:pt>
                <c:pt idx="529">
                  <c:v>40618</c:v>
                </c:pt>
                <c:pt idx="530">
                  <c:v>40617</c:v>
                </c:pt>
                <c:pt idx="531">
                  <c:v>40616</c:v>
                </c:pt>
                <c:pt idx="532">
                  <c:v>40615</c:v>
                </c:pt>
                <c:pt idx="533">
                  <c:v>40614</c:v>
                </c:pt>
                <c:pt idx="534">
                  <c:v>40613</c:v>
                </c:pt>
                <c:pt idx="535">
                  <c:v>40612</c:v>
                </c:pt>
                <c:pt idx="536">
                  <c:v>40611</c:v>
                </c:pt>
                <c:pt idx="537">
                  <c:v>40610</c:v>
                </c:pt>
                <c:pt idx="538">
                  <c:v>40609</c:v>
                </c:pt>
                <c:pt idx="539">
                  <c:v>40608</c:v>
                </c:pt>
                <c:pt idx="540">
                  <c:v>40607</c:v>
                </c:pt>
                <c:pt idx="541">
                  <c:v>40606</c:v>
                </c:pt>
                <c:pt idx="542">
                  <c:v>40605</c:v>
                </c:pt>
                <c:pt idx="543">
                  <c:v>40604</c:v>
                </c:pt>
                <c:pt idx="544">
                  <c:v>40603</c:v>
                </c:pt>
                <c:pt idx="545">
                  <c:v>40602</c:v>
                </c:pt>
                <c:pt idx="546">
                  <c:v>40601</c:v>
                </c:pt>
                <c:pt idx="547">
                  <c:v>40600</c:v>
                </c:pt>
                <c:pt idx="548">
                  <c:v>40599</c:v>
                </c:pt>
                <c:pt idx="549">
                  <c:v>40598</c:v>
                </c:pt>
                <c:pt idx="550">
                  <c:v>40597</c:v>
                </c:pt>
                <c:pt idx="551">
                  <c:v>40596</c:v>
                </c:pt>
                <c:pt idx="552">
                  <c:v>40595</c:v>
                </c:pt>
                <c:pt idx="553">
                  <c:v>40594</c:v>
                </c:pt>
                <c:pt idx="554">
                  <c:v>40593</c:v>
                </c:pt>
                <c:pt idx="555">
                  <c:v>40592</c:v>
                </c:pt>
                <c:pt idx="556">
                  <c:v>40591</c:v>
                </c:pt>
                <c:pt idx="557">
                  <c:v>40590</c:v>
                </c:pt>
                <c:pt idx="558">
                  <c:v>40589</c:v>
                </c:pt>
                <c:pt idx="559">
                  <c:v>40588</c:v>
                </c:pt>
                <c:pt idx="560">
                  <c:v>40587</c:v>
                </c:pt>
                <c:pt idx="561">
                  <c:v>40586</c:v>
                </c:pt>
                <c:pt idx="562">
                  <c:v>40585</c:v>
                </c:pt>
                <c:pt idx="563">
                  <c:v>40584</c:v>
                </c:pt>
                <c:pt idx="564">
                  <c:v>40583</c:v>
                </c:pt>
                <c:pt idx="565">
                  <c:v>40582</c:v>
                </c:pt>
                <c:pt idx="566">
                  <c:v>40581</c:v>
                </c:pt>
                <c:pt idx="567">
                  <c:v>40580</c:v>
                </c:pt>
                <c:pt idx="568">
                  <c:v>40579</c:v>
                </c:pt>
                <c:pt idx="569">
                  <c:v>40578</c:v>
                </c:pt>
                <c:pt idx="570">
                  <c:v>40577</c:v>
                </c:pt>
                <c:pt idx="571">
                  <c:v>40576</c:v>
                </c:pt>
                <c:pt idx="572">
                  <c:v>40575</c:v>
                </c:pt>
                <c:pt idx="573">
                  <c:v>40574</c:v>
                </c:pt>
                <c:pt idx="574">
                  <c:v>40573</c:v>
                </c:pt>
                <c:pt idx="575">
                  <c:v>40572</c:v>
                </c:pt>
                <c:pt idx="576">
                  <c:v>40571</c:v>
                </c:pt>
                <c:pt idx="577">
                  <c:v>40570</c:v>
                </c:pt>
                <c:pt idx="578">
                  <c:v>40569</c:v>
                </c:pt>
                <c:pt idx="579">
                  <c:v>40568</c:v>
                </c:pt>
                <c:pt idx="580">
                  <c:v>40567</c:v>
                </c:pt>
                <c:pt idx="581">
                  <c:v>40566</c:v>
                </c:pt>
                <c:pt idx="582">
                  <c:v>40565</c:v>
                </c:pt>
                <c:pt idx="583">
                  <c:v>40564</c:v>
                </c:pt>
                <c:pt idx="584">
                  <c:v>40563</c:v>
                </c:pt>
                <c:pt idx="585">
                  <c:v>40562</c:v>
                </c:pt>
                <c:pt idx="586">
                  <c:v>40561</c:v>
                </c:pt>
                <c:pt idx="587">
                  <c:v>40560</c:v>
                </c:pt>
                <c:pt idx="588">
                  <c:v>40559</c:v>
                </c:pt>
                <c:pt idx="589">
                  <c:v>40558</c:v>
                </c:pt>
                <c:pt idx="590">
                  <c:v>40557</c:v>
                </c:pt>
                <c:pt idx="591">
                  <c:v>40556</c:v>
                </c:pt>
                <c:pt idx="592">
                  <c:v>40555</c:v>
                </c:pt>
                <c:pt idx="593">
                  <c:v>40554</c:v>
                </c:pt>
                <c:pt idx="594">
                  <c:v>40553</c:v>
                </c:pt>
                <c:pt idx="595">
                  <c:v>40552</c:v>
                </c:pt>
                <c:pt idx="596">
                  <c:v>40551</c:v>
                </c:pt>
                <c:pt idx="597">
                  <c:v>40550</c:v>
                </c:pt>
                <c:pt idx="598">
                  <c:v>40549</c:v>
                </c:pt>
                <c:pt idx="599">
                  <c:v>40548</c:v>
                </c:pt>
                <c:pt idx="600">
                  <c:v>40547</c:v>
                </c:pt>
                <c:pt idx="601">
                  <c:v>40546</c:v>
                </c:pt>
                <c:pt idx="602">
                  <c:v>40545</c:v>
                </c:pt>
                <c:pt idx="603">
                  <c:v>40544</c:v>
                </c:pt>
                <c:pt idx="604">
                  <c:v>40543</c:v>
                </c:pt>
                <c:pt idx="605">
                  <c:v>40542</c:v>
                </c:pt>
                <c:pt idx="606">
                  <c:v>40541</c:v>
                </c:pt>
                <c:pt idx="607">
                  <c:v>40540</c:v>
                </c:pt>
                <c:pt idx="608">
                  <c:v>40539</c:v>
                </c:pt>
                <c:pt idx="609">
                  <c:v>40538</c:v>
                </c:pt>
                <c:pt idx="610">
                  <c:v>40537</c:v>
                </c:pt>
                <c:pt idx="611">
                  <c:v>40536</c:v>
                </c:pt>
                <c:pt idx="612">
                  <c:v>40535</c:v>
                </c:pt>
                <c:pt idx="613">
                  <c:v>40534</c:v>
                </c:pt>
                <c:pt idx="614">
                  <c:v>40533</c:v>
                </c:pt>
                <c:pt idx="615">
                  <c:v>40532</c:v>
                </c:pt>
                <c:pt idx="616">
                  <c:v>40531</c:v>
                </c:pt>
                <c:pt idx="617">
                  <c:v>40530</c:v>
                </c:pt>
                <c:pt idx="618">
                  <c:v>40529</c:v>
                </c:pt>
                <c:pt idx="619">
                  <c:v>40528</c:v>
                </c:pt>
                <c:pt idx="620">
                  <c:v>40527</c:v>
                </c:pt>
                <c:pt idx="621">
                  <c:v>40526</c:v>
                </c:pt>
                <c:pt idx="622">
                  <c:v>40525</c:v>
                </c:pt>
                <c:pt idx="623">
                  <c:v>40524</c:v>
                </c:pt>
                <c:pt idx="624">
                  <c:v>40523</c:v>
                </c:pt>
                <c:pt idx="625">
                  <c:v>40522</c:v>
                </c:pt>
                <c:pt idx="626">
                  <c:v>40521</c:v>
                </c:pt>
                <c:pt idx="627">
                  <c:v>40520</c:v>
                </c:pt>
                <c:pt idx="628">
                  <c:v>40519</c:v>
                </c:pt>
                <c:pt idx="629">
                  <c:v>40518</c:v>
                </c:pt>
                <c:pt idx="630">
                  <c:v>40517</c:v>
                </c:pt>
                <c:pt idx="631">
                  <c:v>40516</c:v>
                </c:pt>
                <c:pt idx="632">
                  <c:v>40515</c:v>
                </c:pt>
                <c:pt idx="633">
                  <c:v>40514</c:v>
                </c:pt>
                <c:pt idx="634">
                  <c:v>40513</c:v>
                </c:pt>
                <c:pt idx="635">
                  <c:v>40512</c:v>
                </c:pt>
                <c:pt idx="636">
                  <c:v>40511</c:v>
                </c:pt>
                <c:pt idx="637">
                  <c:v>40510</c:v>
                </c:pt>
                <c:pt idx="638">
                  <c:v>40509</c:v>
                </c:pt>
                <c:pt idx="639">
                  <c:v>40508</c:v>
                </c:pt>
                <c:pt idx="640">
                  <c:v>40507</c:v>
                </c:pt>
                <c:pt idx="641">
                  <c:v>40506</c:v>
                </c:pt>
                <c:pt idx="642">
                  <c:v>40505</c:v>
                </c:pt>
                <c:pt idx="643">
                  <c:v>40504</c:v>
                </c:pt>
                <c:pt idx="644">
                  <c:v>40503</c:v>
                </c:pt>
                <c:pt idx="645">
                  <c:v>40502</c:v>
                </c:pt>
                <c:pt idx="646">
                  <c:v>40501</c:v>
                </c:pt>
                <c:pt idx="647">
                  <c:v>40500</c:v>
                </c:pt>
                <c:pt idx="648">
                  <c:v>40499</c:v>
                </c:pt>
                <c:pt idx="649">
                  <c:v>40498</c:v>
                </c:pt>
                <c:pt idx="650">
                  <c:v>40497</c:v>
                </c:pt>
                <c:pt idx="651">
                  <c:v>40496</c:v>
                </c:pt>
                <c:pt idx="652">
                  <c:v>40495</c:v>
                </c:pt>
                <c:pt idx="653">
                  <c:v>40494</c:v>
                </c:pt>
                <c:pt idx="654">
                  <c:v>40493</c:v>
                </c:pt>
                <c:pt idx="655">
                  <c:v>40492</c:v>
                </c:pt>
                <c:pt idx="656">
                  <c:v>40491</c:v>
                </c:pt>
                <c:pt idx="657">
                  <c:v>40490</c:v>
                </c:pt>
                <c:pt idx="658">
                  <c:v>40489</c:v>
                </c:pt>
                <c:pt idx="659">
                  <c:v>40488</c:v>
                </c:pt>
                <c:pt idx="660">
                  <c:v>40487</c:v>
                </c:pt>
                <c:pt idx="661">
                  <c:v>40486</c:v>
                </c:pt>
                <c:pt idx="662">
                  <c:v>40485</c:v>
                </c:pt>
                <c:pt idx="663">
                  <c:v>40484</c:v>
                </c:pt>
                <c:pt idx="664">
                  <c:v>40483</c:v>
                </c:pt>
                <c:pt idx="665">
                  <c:v>40482</c:v>
                </c:pt>
                <c:pt idx="666">
                  <c:v>40481</c:v>
                </c:pt>
                <c:pt idx="667">
                  <c:v>40480</c:v>
                </c:pt>
                <c:pt idx="668">
                  <c:v>40479</c:v>
                </c:pt>
                <c:pt idx="669">
                  <c:v>40478</c:v>
                </c:pt>
                <c:pt idx="670">
                  <c:v>40477</c:v>
                </c:pt>
                <c:pt idx="671">
                  <c:v>40476</c:v>
                </c:pt>
                <c:pt idx="672">
                  <c:v>40475</c:v>
                </c:pt>
                <c:pt idx="673">
                  <c:v>40474</c:v>
                </c:pt>
                <c:pt idx="674">
                  <c:v>40473</c:v>
                </c:pt>
                <c:pt idx="675">
                  <c:v>40472</c:v>
                </c:pt>
                <c:pt idx="676">
                  <c:v>40471</c:v>
                </c:pt>
                <c:pt idx="677">
                  <c:v>40470</c:v>
                </c:pt>
                <c:pt idx="678">
                  <c:v>40469</c:v>
                </c:pt>
                <c:pt idx="679">
                  <c:v>40468</c:v>
                </c:pt>
                <c:pt idx="680">
                  <c:v>40467</c:v>
                </c:pt>
                <c:pt idx="681">
                  <c:v>40466</c:v>
                </c:pt>
                <c:pt idx="682">
                  <c:v>40465</c:v>
                </c:pt>
                <c:pt idx="683">
                  <c:v>40464</c:v>
                </c:pt>
                <c:pt idx="684">
                  <c:v>40463</c:v>
                </c:pt>
                <c:pt idx="685">
                  <c:v>40462</c:v>
                </c:pt>
                <c:pt idx="686">
                  <c:v>40461</c:v>
                </c:pt>
                <c:pt idx="687">
                  <c:v>40460</c:v>
                </c:pt>
                <c:pt idx="688">
                  <c:v>40459</c:v>
                </c:pt>
                <c:pt idx="689">
                  <c:v>40458</c:v>
                </c:pt>
                <c:pt idx="690">
                  <c:v>40457</c:v>
                </c:pt>
                <c:pt idx="691">
                  <c:v>40456</c:v>
                </c:pt>
                <c:pt idx="692">
                  <c:v>40455</c:v>
                </c:pt>
                <c:pt idx="693">
                  <c:v>40454</c:v>
                </c:pt>
                <c:pt idx="694">
                  <c:v>40453</c:v>
                </c:pt>
                <c:pt idx="695">
                  <c:v>40452</c:v>
                </c:pt>
                <c:pt idx="696">
                  <c:v>40451</c:v>
                </c:pt>
                <c:pt idx="697">
                  <c:v>40450</c:v>
                </c:pt>
                <c:pt idx="698">
                  <c:v>40449</c:v>
                </c:pt>
                <c:pt idx="699">
                  <c:v>40448</c:v>
                </c:pt>
                <c:pt idx="700">
                  <c:v>40447</c:v>
                </c:pt>
                <c:pt idx="701">
                  <c:v>40446</c:v>
                </c:pt>
                <c:pt idx="702">
                  <c:v>40445</c:v>
                </c:pt>
                <c:pt idx="703">
                  <c:v>40444</c:v>
                </c:pt>
                <c:pt idx="704">
                  <c:v>40443</c:v>
                </c:pt>
                <c:pt idx="705">
                  <c:v>40442</c:v>
                </c:pt>
                <c:pt idx="706">
                  <c:v>40441</c:v>
                </c:pt>
                <c:pt idx="707">
                  <c:v>40440</c:v>
                </c:pt>
                <c:pt idx="708">
                  <c:v>40439</c:v>
                </c:pt>
                <c:pt idx="709">
                  <c:v>40438</c:v>
                </c:pt>
                <c:pt idx="710">
                  <c:v>40437</c:v>
                </c:pt>
                <c:pt idx="711">
                  <c:v>40436</c:v>
                </c:pt>
                <c:pt idx="712">
                  <c:v>40435</c:v>
                </c:pt>
                <c:pt idx="713">
                  <c:v>40434</c:v>
                </c:pt>
                <c:pt idx="714">
                  <c:v>40433</c:v>
                </c:pt>
                <c:pt idx="715">
                  <c:v>40432</c:v>
                </c:pt>
                <c:pt idx="716">
                  <c:v>40431</c:v>
                </c:pt>
                <c:pt idx="717">
                  <c:v>40430</c:v>
                </c:pt>
                <c:pt idx="718">
                  <c:v>40429</c:v>
                </c:pt>
                <c:pt idx="719">
                  <c:v>40428</c:v>
                </c:pt>
                <c:pt idx="720">
                  <c:v>40427</c:v>
                </c:pt>
                <c:pt idx="721">
                  <c:v>40426</c:v>
                </c:pt>
                <c:pt idx="722">
                  <c:v>40425</c:v>
                </c:pt>
                <c:pt idx="723">
                  <c:v>40424</c:v>
                </c:pt>
                <c:pt idx="724">
                  <c:v>40423</c:v>
                </c:pt>
                <c:pt idx="725">
                  <c:v>40422</c:v>
                </c:pt>
                <c:pt idx="726">
                  <c:v>40421</c:v>
                </c:pt>
                <c:pt idx="727">
                  <c:v>40420</c:v>
                </c:pt>
                <c:pt idx="728">
                  <c:v>40419</c:v>
                </c:pt>
                <c:pt idx="729">
                  <c:v>40418</c:v>
                </c:pt>
                <c:pt idx="730">
                  <c:v>40417</c:v>
                </c:pt>
                <c:pt idx="731">
                  <c:v>40416</c:v>
                </c:pt>
              </c:numCache>
            </c:numRef>
          </c:xVal>
          <c:yVal>
            <c:numRef>
              <c:f>Sheet1!$B$2:$B$733</c:f>
              <c:numCache>
                <c:formatCode>General</c:formatCode>
                <c:ptCount val="732"/>
                <c:pt idx="0">
                  <c:v>31.232700000000001</c:v>
                </c:pt>
                <c:pt idx="1">
                  <c:v>31.248799999999999</c:v>
                </c:pt>
                <c:pt idx="2">
                  <c:v>31.1069</c:v>
                </c:pt>
                <c:pt idx="3">
                  <c:v>31.1069</c:v>
                </c:pt>
                <c:pt idx="4">
                  <c:v>31.1069</c:v>
                </c:pt>
                <c:pt idx="5">
                  <c:v>31.1069</c:v>
                </c:pt>
                <c:pt idx="6">
                  <c:v>31.1953</c:v>
                </c:pt>
                <c:pt idx="7">
                  <c:v>31.1953</c:v>
                </c:pt>
                <c:pt idx="8">
                  <c:v>31.1069</c:v>
                </c:pt>
                <c:pt idx="9">
                  <c:v>31.1069</c:v>
                </c:pt>
                <c:pt idx="10">
                  <c:v>31.1069</c:v>
                </c:pt>
                <c:pt idx="11">
                  <c:v>31.180900000000001</c:v>
                </c:pt>
                <c:pt idx="12">
                  <c:v>31.1553</c:v>
                </c:pt>
                <c:pt idx="13">
                  <c:v>31.1553</c:v>
                </c:pt>
                <c:pt idx="14">
                  <c:v>31.3094</c:v>
                </c:pt>
                <c:pt idx="15">
                  <c:v>31.1553</c:v>
                </c:pt>
                <c:pt idx="16">
                  <c:v>31.2348</c:v>
                </c:pt>
                <c:pt idx="17">
                  <c:v>31.218900000000001</c:v>
                </c:pt>
                <c:pt idx="18">
                  <c:v>31.322399999999998</c:v>
                </c:pt>
                <c:pt idx="19">
                  <c:v>31.375399999999999</c:v>
                </c:pt>
                <c:pt idx="20">
                  <c:v>31.467199999999998</c:v>
                </c:pt>
                <c:pt idx="21">
                  <c:v>31.461300000000001</c:v>
                </c:pt>
                <c:pt idx="22">
                  <c:v>31.087499999999999</c:v>
                </c:pt>
                <c:pt idx="23">
                  <c:v>31.098199999999999</c:v>
                </c:pt>
                <c:pt idx="24">
                  <c:v>31.235600000000002</c:v>
                </c:pt>
                <c:pt idx="25">
                  <c:v>31.235700000000001</c:v>
                </c:pt>
                <c:pt idx="26">
                  <c:v>31.274699999999999</c:v>
                </c:pt>
                <c:pt idx="27">
                  <c:v>31.2895</c:v>
                </c:pt>
                <c:pt idx="28">
                  <c:v>31.287700000000001</c:v>
                </c:pt>
                <c:pt idx="29">
                  <c:v>31.3352</c:v>
                </c:pt>
                <c:pt idx="30">
                  <c:v>31.268000000000001</c:v>
                </c:pt>
                <c:pt idx="31">
                  <c:v>31.196100000000001</c:v>
                </c:pt>
                <c:pt idx="32">
                  <c:v>31.2258</c:v>
                </c:pt>
                <c:pt idx="33">
                  <c:v>31.144100000000002</c:v>
                </c:pt>
                <c:pt idx="34">
                  <c:v>31.0669</c:v>
                </c:pt>
                <c:pt idx="35">
                  <c:v>31.0717</c:v>
                </c:pt>
                <c:pt idx="36">
                  <c:v>31.225899999999999</c:v>
                </c:pt>
                <c:pt idx="37">
                  <c:v>31.312100000000001</c:v>
                </c:pt>
                <c:pt idx="38">
                  <c:v>31.2667</c:v>
                </c:pt>
                <c:pt idx="39">
                  <c:v>31.391300000000001</c:v>
                </c:pt>
                <c:pt idx="40">
                  <c:v>31.323899999999998</c:v>
                </c:pt>
                <c:pt idx="41">
                  <c:v>31.373899999999999</c:v>
                </c:pt>
                <c:pt idx="42">
                  <c:v>31.371600000000001</c:v>
                </c:pt>
                <c:pt idx="43">
                  <c:v>31.2654</c:v>
                </c:pt>
                <c:pt idx="44">
                  <c:v>31.192299999999999</c:v>
                </c:pt>
                <c:pt idx="45">
                  <c:v>31.211099999999998</c:v>
                </c:pt>
                <c:pt idx="46">
                  <c:v>31.297000000000001</c:v>
                </c:pt>
                <c:pt idx="47">
                  <c:v>31.1615</c:v>
                </c:pt>
                <c:pt idx="48">
                  <c:v>31.087199999999999</c:v>
                </c:pt>
                <c:pt idx="49">
                  <c:v>31.088100000000001</c:v>
                </c:pt>
                <c:pt idx="50">
                  <c:v>31.103400000000001</c:v>
                </c:pt>
                <c:pt idx="51">
                  <c:v>31.215499999999999</c:v>
                </c:pt>
                <c:pt idx="52">
                  <c:v>31.325700000000001</c:v>
                </c:pt>
                <c:pt idx="53">
                  <c:v>31.2334</c:v>
                </c:pt>
                <c:pt idx="54">
                  <c:v>31.387499999999999</c:v>
                </c:pt>
                <c:pt idx="55">
                  <c:v>31.515999999999998</c:v>
                </c:pt>
                <c:pt idx="56">
                  <c:v>31.5152</c:v>
                </c:pt>
                <c:pt idx="57">
                  <c:v>31.3048</c:v>
                </c:pt>
                <c:pt idx="58">
                  <c:v>31.247499999999999</c:v>
                </c:pt>
                <c:pt idx="59">
                  <c:v>31.293500000000002</c:v>
                </c:pt>
                <c:pt idx="60">
                  <c:v>31.310300000000002</c:v>
                </c:pt>
                <c:pt idx="61">
                  <c:v>31.295999999999999</c:v>
                </c:pt>
                <c:pt idx="62">
                  <c:v>31.361000000000001</c:v>
                </c:pt>
                <c:pt idx="63">
                  <c:v>31.349599999999999</c:v>
                </c:pt>
                <c:pt idx="64">
                  <c:v>30.958100000000002</c:v>
                </c:pt>
                <c:pt idx="65">
                  <c:v>31.3108</c:v>
                </c:pt>
                <c:pt idx="66">
                  <c:v>31.3948</c:v>
                </c:pt>
                <c:pt idx="67">
                  <c:v>31.196999999999999</c:v>
                </c:pt>
                <c:pt idx="68">
                  <c:v>31.342400000000001</c:v>
                </c:pt>
                <c:pt idx="69">
                  <c:v>31.362100000000002</c:v>
                </c:pt>
                <c:pt idx="70">
                  <c:v>31.345199999999998</c:v>
                </c:pt>
                <c:pt idx="71">
                  <c:v>31.3767</c:v>
                </c:pt>
                <c:pt idx="72">
                  <c:v>31.326699999999999</c:v>
                </c:pt>
                <c:pt idx="73">
                  <c:v>31.2639</c:v>
                </c:pt>
                <c:pt idx="74">
                  <c:v>31.133700000000001</c:v>
                </c:pt>
                <c:pt idx="75">
                  <c:v>31.345199999999998</c:v>
                </c:pt>
                <c:pt idx="76">
                  <c:v>31.409099999999999</c:v>
                </c:pt>
                <c:pt idx="77">
                  <c:v>31.407</c:v>
                </c:pt>
                <c:pt idx="78">
                  <c:v>31.187999999999999</c:v>
                </c:pt>
                <c:pt idx="79">
                  <c:v>31.386500000000002</c:v>
                </c:pt>
                <c:pt idx="80">
                  <c:v>31.3367</c:v>
                </c:pt>
                <c:pt idx="81">
                  <c:v>31.3687</c:v>
                </c:pt>
                <c:pt idx="82">
                  <c:v>31.409800000000001</c:v>
                </c:pt>
                <c:pt idx="83">
                  <c:v>31.535</c:v>
                </c:pt>
                <c:pt idx="84">
                  <c:v>31.526800000000001</c:v>
                </c:pt>
                <c:pt idx="85">
                  <c:v>31.210899999999999</c:v>
                </c:pt>
                <c:pt idx="86">
                  <c:v>31.179600000000001</c:v>
                </c:pt>
                <c:pt idx="87">
                  <c:v>31.2241</c:v>
                </c:pt>
                <c:pt idx="88">
                  <c:v>31.1982</c:v>
                </c:pt>
                <c:pt idx="89">
                  <c:v>31.211500000000001</c:v>
                </c:pt>
                <c:pt idx="90">
                  <c:v>31.116700000000002</c:v>
                </c:pt>
                <c:pt idx="91">
                  <c:v>31.119199999999999</c:v>
                </c:pt>
                <c:pt idx="92">
                  <c:v>31.207899999999999</c:v>
                </c:pt>
                <c:pt idx="93">
                  <c:v>31.1769</c:v>
                </c:pt>
                <c:pt idx="94">
                  <c:v>31.177099999999999</c:v>
                </c:pt>
                <c:pt idx="95">
                  <c:v>31.325700000000001</c:v>
                </c:pt>
                <c:pt idx="96">
                  <c:v>31.429500000000001</c:v>
                </c:pt>
                <c:pt idx="97">
                  <c:v>31.531300000000002</c:v>
                </c:pt>
                <c:pt idx="98">
                  <c:v>31.422599999999999</c:v>
                </c:pt>
                <c:pt idx="99">
                  <c:v>31.3172</c:v>
                </c:pt>
                <c:pt idx="100">
                  <c:v>31.289300000000001</c:v>
                </c:pt>
                <c:pt idx="101">
                  <c:v>31.2639</c:v>
                </c:pt>
                <c:pt idx="102">
                  <c:v>31.261199999999999</c:v>
                </c:pt>
                <c:pt idx="103">
                  <c:v>31.2346</c:v>
                </c:pt>
                <c:pt idx="104">
                  <c:v>31.216899999999999</c:v>
                </c:pt>
                <c:pt idx="105">
                  <c:v>31.247800000000002</c:v>
                </c:pt>
                <c:pt idx="106">
                  <c:v>31.2379</c:v>
                </c:pt>
                <c:pt idx="107">
                  <c:v>31.241099999999999</c:v>
                </c:pt>
                <c:pt idx="108">
                  <c:v>31.290400000000002</c:v>
                </c:pt>
                <c:pt idx="109">
                  <c:v>31.308900000000001</c:v>
                </c:pt>
                <c:pt idx="110">
                  <c:v>31.211400000000001</c:v>
                </c:pt>
                <c:pt idx="111">
                  <c:v>31.144400000000001</c:v>
                </c:pt>
                <c:pt idx="112">
                  <c:v>31.193999999999999</c:v>
                </c:pt>
                <c:pt idx="113">
                  <c:v>31.314900000000002</c:v>
                </c:pt>
                <c:pt idx="114">
                  <c:v>31.325399999999998</c:v>
                </c:pt>
                <c:pt idx="115">
                  <c:v>31.280999999999999</c:v>
                </c:pt>
                <c:pt idx="116">
                  <c:v>31.259399999999999</c:v>
                </c:pt>
                <c:pt idx="117">
                  <c:v>31.297599999999999</c:v>
                </c:pt>
                <c:pt idx="118">
                  <c:v>31.3078</c:v>
                </c:pt>
                <c:pt idx="119">
                  <c:v>31.273399999999999</c:v>
                </c:pt>
                <c:pt idx="120">
                  <c:v>31.258500000000002</c:v>
                </c:pt>
                <c:pt idx="121">
                  <c:v>31.261099999999999</c:v>
                </c:pt>
                <c:pt idx="122">
                  <c:v>31.263000000000002</c:v>
                </c:pt>
                <c:pt idx="123">
                  <c:v>31.2578</c:v>
                </c:pt>
                <c:pt idx="124">
                  <c:v>31.34</c:v>
                </c:pt>
                <c:pt idx="125">
                  <c:v>31.304200000000002</c:v>
                </c:pt>
                <c:pt idx="126">
                  <c:v>31.2654</c:v>
                </c:pt>
                <c:pt idx="127">
                  <c:v>31.230599999999999</c:v>
                </c:pt>
                <c:pt idx="128">
                  <c:v>31.223800000000001</c:v>
                </c:pt>
                <c:pt idx="129">
                  <c:v>31.250499999999999</c:v>
                </c:pt>
                <c:pt idx="130">
                  <c:v>31.288499999999999</c:v>
                </c:pt>
                <c:pt idx="131">
                  <c:v>31.192399999999999</c:v>
                </c:pt>
                <c:pt idx="132">
                  <c:v>31.102599999999999</c:v>
                </c:pt>
                <c:pt idx="133">
                  <c:v>31.264199999999999</c:v>
                </c:pt>
                <c:pt idx="134">
                  <c:v>31.286100000000001</c:v>
                </c:pt>
                <c:pt idx="135">
                  <c:v>31.2593</c:v>
                </c:pt>
                <c:pt idx="136">
                  <c:v>31.2865</c:v>
                </c:pt>
                <c:pt idx="137">
                  <c:v>31.317399999999999</c:v>
                </c:pt>
                <c:pt idx="138">
                  <c:v>31.3218</c:v>
                </c:pt>
                <c:pt idx="139">
                  <c:v>31.252700000000001</c:v>
                </c:pt>
                <c:pt idx="140">
                  <c:v>31.264500000000002</c:v>
                </c:pt>
                <c:pt idx="141">
                  <c:v>31.264500000000002</c:v>
                </c:pt>
                <c:pt idx="142">
                  <c:v>31.287500000000001</c:v>
                </c:pt>
                <c:pt idx="143">
                  <c:v>31.264099999999999</c:v>
                </c:pt>
                <c:pt idx="144">
                  <c:v>31.258900000000001</c:v>
                </c:pt>
                <c:pt idx="145">
                  <c:v>31.275500000000001</c:v>
                </c:pt>
                <c:pt idx="146">
                  <c:v>31.278300000000002</c:v>
                </c:pt>
                <c:pt idx="147">
                  <c:v>31.2727</c:v>
                </c:pt>
                <c:pt idx="148">
                  <c:v>31.291899999999998</c:v>
                </c:pt>
                <c:pt idx="149">
                  <c:v>31.280899999999999</c:v>
                </c:pt>
                <c:pt idx="150">
                  <c:v>31.282</c:v>
                </c:pt>
                <c:pt idx="151">
                  <c:v>31.382000000000001</c:v>
                </c:pt>
                <c:pt idx="152">
                  <c:v>31.409300000000002</c:v>
                </c:pt>
                <c:pt idx="153">
                  <c:v>31.409500000000001</c:v>
                </c:pt>
                <c:pt idx="154">
                  <c:v>31.3505</c:v>
                </c:pt>
                <c:pt idx="155">
                  <c:v>31.312100000000001</c:v>
                </c:pt>
                <c:pt idx="156">
                  <c:v>31.3156</c:v>
                </c:pt>
                <c:pt idx="157">
                  <c:v>31.307300000000001</c:v>
                </c:pt>
                <c:pt idx="158">
                  <c:v>31.309699999999999</c:v>
                </c:pt>
                <c:pt idx="159">
                  <c:v>31.462199999999999</c:v>
                </c:pt>
                <c:pt idx="160">
                  <c:v>31.5505</c:v>
                </c:pt>
                <c:pt idx="161">
                  <c:v>31.3903</c:v>
                </c:pt>
                <c:pt idx="162">
                  <c:v>31.302600000000002</c:v>
                </c:pt>
                <c:pt idx="163">
                  <c:v>31.2712</c:v>
                </c:pt>
                <c:pt idx="164">
                  <c:v>31.289200000000001</c:v>
                </c:pt>
                <c:pt idx="165">
                  <c:v>31.310099999999998</c:v>
                </c:pt>
                <c:pt idx="166">
                  <c:v>31.307099999999998</c:v>
                </c:pt>
                <c:pt idx="167">
                  <c:v>32.003700000000002</c:v>
                </c:pt>
                <c:pt idx="168">
                  <c:v>32.003700000000002</c:v>
                </c:pt>
                <c:pt idx="169">
                  <c:v>31.9773</c:v>
                </c:pt>
                <c:pt idx="170">
                  <c:v>31.99</c:v>
                </c:pt>
                <c:pt idx="171">
                  <c:v>32.014800000000001</c:v>
                </c:pt>
                <c:pt idx="172">
                  <c:v>32.013300000000001</c:v>
                </c:pt>
                <c:pt idx="173">
                  <c:v>31.950800000000001</c:v>
                </c:pt>
                <c:pt idx="174">
                  <c:v>31.914400000000001</c:v>
                </c:pt>
                <c:pt idx="175">
                  <c:v>31.9465</c:v>
                </c:pt>
                <c:pt idx="176">
                  <c:v>31.991299999999999</c:v>
                </c:pt>
                <c:pt idx="177">
                  <c:v>32.025100000000002</c:v>
                </c:pt>
                <c:pt idx="178">
                  <c:v>32.021700000000003</c:v>
                </c:pt>
                <c:pt idx="179">
                  <c:v>31.988800000000001</c:v>
                </c:pt>
                <c:pt idx="180">
                  <c:v>32.042400000000001</c:v>
                </c:pt>
                <c:pt idx="181">
                  <c:v>32.0931</c:v>
                </c:pt>
                <c:pt idx="182">
                  <c:v>32.0351</c:v>
                </c:pt>
                <c:pt idx="183">
                  <c:v>32.0122</c:v>
                </c:pt>
                <c:pt idx="184">
                  <c:v>32.007199999999997</c:v>
                </c:pt>
                <c:pt idx="185">
                  <c:v>33.072600000000001</c:v>
                </c:pt>
                <c:pt idx="186">
                  <c:v>33.451700000000002</c:v>
                </c:pt>
                <c:pt idx="187">
                  <c:v>32.861699999999999</c:v>
                </c:pt>
                <c:pt idx="188">
                  <c:v>32.616900000000001</c:v>
                </c:pt>
                <c:pt idx="189">
                  <c:v>32.600999999999999</c:v>
                </c:pt>
                <c:pt idx="190">
                  <c:v>32.217300000000002</c:v>
                </c:pt>
                <c:pt idx="191">
                  <c:v>31.992799999999999</c:v>
                </c:pt>
                <c:pt idx="192">
                  <c:v>31.985900000000001</c:v>
                </c:pt>
                <c:pt idx="193">
                  <c:v>31.997800000000002</c:v>
                </c:pt>
                <c:pt idx="194">
                  <c:v>31.9682</c:v>
                </c:pt>
                <c:pt idx="195">
                  <c:v>31.906500000000001</c:v>
                </c:pt>
                <c:pt idx="196">
                  <c:v>31.992999999999999</c:v>
                </c:pt>
                <c:pt idx="197">
                  <c:v>31.985499999999959</c:v>
                </c:pt>
                <c:pt idx="198">
                  <c:v>31.948599999999999</c:v>
                </c:pt>
                <c:pt idx="199">
                  <c:v>31.963699999999999</c:v>
                </c:pt>
                <c:pt idx="200">
                  <c:v>31.972999999999999</c:v>
                </c:pt>
                <c:pt idx="201">
                  <c:v>31.988499999999959</c:v>
                </c:pt>
                <c:pt idx="202">
                  <c:v>31.993400000000001</c:v>
                </c:pt>
                <c:pt idx="203">
                  <c:v>31.997</c:v>
                </c:pt>
                <c:pt idx="204">
                  <c:v>31.9678</c:v>
                </c:pt>
                <c:pt idx="205">
                  <c:v>31.9572</c:v>
                </c:pt>
                <c:pt idx="206">
                  <c:v>31.985199999999999</c:v>
                </c:pt>
                <c:pt idx="207">
                  <c:v>32.016800000000003</c:v>
                </c:pt>
                <c:pt idx="208">
                  <c:v>32.102699999999999</c:v>
                </c:pt>
                <c:pt idx="209">
                  <c:v>32.185899999999997</c:v>
                </c:pt>
                <c:pt idx="210">
                  <c:v>32.092500000000001</c:v>
                </c:pt>
                <c:pt idx="211">
                  <c:v>31.991599999999998</c:v>
                </c:pt>
                <c:pt idx="212">
                  <c:v>32.015300000000003</c:v>
                </c:pt>
                <c:pt idx="213">
                  <c:v>32.024000000000001</c:v>
                </c:pt>
                <c:pt idx="214">
                  <c:v>31.973400000000002</c:v>
                </c:pt>
                <c:pt idx="215">
                  <c:v>32.016300000000001</c:v>
                </c:pt>
                <c:pt idx="216">
                  <c:v>32.091000000000001</c:v>
                </c:pt>
                <c:pt idx="217">
                  <c:v>32.059399999999997</c:v>
                </c:pt>
                <c:pt idx="218">
                  <c:v>32.084099999999999</c:v>
                </c:pt>
                <c:pt idx="219">
                  <c:v>31.980499999999999</c:v>
                </c:pt>
                <c:pt idx="220">
                  <c:v>31.985299999999999</c:v>
                </c:pt>
                <c:pt idx="221">
                  <c:v>31.9132</c:v>
                </c:pt>
                <c:pt idx="222">
                  <c:v>31.797699999999999</c:v>
                </c:pt>
                <c:pt idx="223">
                  <c:v>31.749199999999998</c:v>
                </c:pt>
                <c:pt idx="224">
                  <c:v>31.892399999999999</c:v>
                </c:pt>
                <c:pt idx="225">
                  <c:v>32.017000000000003</c:v>
                </c:pt>
                <c:pt idx="226">
                  <c:v>31.972300000000001</c:v>
                </c:pt>
                <c:pt idx="227">
                  <c:v>31.891999999999999</c:v>
                </c:pt>
                <c:pt idx="228">
                  <c:v>31.8614</c:v>
                </c:pt>
                <c:pt idx="229">
                  <c:v>31.744</c:v>
                </c:pt>
                <c:pt idx="230">
                  <c:v>31.657</c:v>
                </c:pt>
                <c:pt idx="231">
                  <c:v>31.7807</c:v>
                </c:pt>
                <c:pt idx="232">
                  <c:v>31.8292</c:v>
                </c:pt>
                <c:pt idx="233">
                  <c:v>31.8215</c:v>
                </c:pt>
                <c:pt idx="234">
                  <c:v>31.8583</c:v>
                </c:pt>
                <c:pt idx="235">
                  <c:v>31.883800000000001</c:v>
                </c:pt>
                <c:pt idx="236">
                  <c:v>31.8889</c:v>
                </c:pt>
                <c:pt idx="237">
                  <c:v>31.913599999999999</c:v>
                </c:pt>
                <c:pt idx="238">
                  <c:v>31.880800000000001</c:v>
                </c:pt>
                <c:pt idx="239">
                  <c:v>32.013500000000001</c:v>
                </c:pt>
                <c:pt idx="240">
                  <c:v>32.013599999999997</c:v>
                </c:pt>
                <c:pt idx="241">
                  <c:v>31.986000000000001</c:v>
                </c:pt>
                <c:pt idx="242">
                  <c:v>31.960699999999999</c:v>
                </c:pt>
                <c:pt idx="243">
                  <c:v>31.941299999999998</c:v>
                </c:pt>
                <c:pt idx="244">
                  <c:v>31.941299999999998</c:v>
                </c:pt>
                <c:pt idx="245">
                  <c:v>31.971499999999999</c:v>
                </c:pt>
                <c:pt idx="246">
                  <c:v>32.012099999999997</c:v>
                </c:pt>
                <c:pt idx="247">
                  <c:v>31.997</c:v>
                </c:pt>
                <c:pt idx="248">
                  <c:v>31.9893</c:v>
                </c:pt>
                <c:pt idx="249">
                  <c:v>31.980499999999999</c:v>
                </c:pt>
                <c:pt idx="250">
                  <c:v>32.007100000000001</c:v>
                </c:pt>
                <c:pt idx="251">
                  <c:v>32.015999999999998</c:v>
                </c:pt>
                <c:pt idx="252">
                  <c:v>31.9956</c:v>
                </c:pt>
                <c:pt idx="253">
                  <c:v>32.054000000000002</c:v>
                </c:pt>
                <c:pt idx="254">
                  <c:v>32.037300000000002</c:v>
                </c:pt>
                <c:pt idx="255">
                  <c:v>31.8</c:v>
                </c:pt>
                <c:pt idx="256">
                  <c:v>31.863199999999999</c:v>
                </c:pt>
                <c:pt idx="257">
                  <c:v>32.002600000000001</c:v>
                </c:pt>
                <c:pt idx="258">
                  <c:v>31.996500000000001</c:v>
                </c:pt>
                <c:pt idx="259">
                  <c:v>32.035200000000003</c:v>
                </c:pt>
                <c:pt idx="260">
                  <c:v>32.0839</c:v>
                </c:pt>
                <c:pt idx="261">
                  <c:v>32.038899999999998</c:v>
                </c:pt>
                <c:pt idx="262">
                  <c:v>32.061599999999999</c:v>
                </c:pt>
                <c:pt idx="263">
                  <c:v>32.088299999999997</c:v>
                </c:pt>
                <c:pt idx="264">
                  <c:v>31.879300000000001</c:v>
                </c:pt>
                <c:pt idx="265">
                  <c:v>31.7653</c:v>
                </c:pt>
                <c:pt idx="266">
                  <c:v>31.9331</c:v>
                </c:pt>
                <c:pt idx="267">
                  <c:v>32.018300000000004</c:v>
                </c:pt>
                <c:pt idx="268">
                  <c:v>32.0745</c:v>
                </c:pt>
                <c:pt idx="269">
                  <c:v>32.003799999999998</c:v>
                </c:pt>
                <c:pt idx="270">
                  <c:v>31.967600000000001</c:v>
                </c:pt>
                <c:pt idx="271">
                  <c:v>32.102200000000003</c:v>
                </c:pt>
                <c:pt idx="272">
                  <c:v>32.0794</c:v>
                </c:pt>
                <c:pt idx="273">
                  <c:v>32.0807</c:v>
                </c:pt>
                <c:pt idx="274">
                  <c:v>32.0428</c:v>
                </c:pt>
                <c:pt idx="275">
                  <c:v>32.009500000000003</c:v>
                </c:pt>
                <c:pt idx="276">
                  <c:v>32.040599999999998</c:v>
                </c:pt>
                <c:pt idx="277">
                  <c:v>32.070599999999999</c:v>
                </c:pt>
                <c:pt idx="278">
                  <c:v>31.939599999999999</c:v>
                </c:pt>
                <c:pt idx="279">
                  <c:v>31.8432</c:v>
                </c:pt>
                <c:pt idx="280">
                  <c:v>31.8872</c:v>
                </c:pt>
                <c:pt idx="281">
                  <c:v>32.003700000000002</c:v>
                </c:pt>
                <c:pt idx="282">
                  <c:v>32.068300000000001</c:v>
                </c:pt>
                <c:pt idx="283">
                  <c:v>32.092100000000002</c:v>
                </c:pt>
                <c:pt idx="284">
                  <c:v>32.079799999999999</c:v>
                </c:pt>
                <c:pt idx="285">
                  <c:v>32.1922</c:v>
                </c:pt>
                <c:pt idx="286">
                  <c:v>32.1751</c:v>
                </c:pt>
                <c:pt idx="287">
                  <c:v>32.026600000000002</c:v>
                </c:pt>
                <c:pt idx="288">
                  <c:v>32.052500000000002</c:v>
                </c:pt>
                <c:pt idx="289">
                  <c:v>32.014200000000002</c:v>
                </c:pt>
                <c:pt idx="290">
                  <c:v>32.006700000000002</c:v>
                </c:pt>
                <c:pt idx="291">
                  <c:v>32.013500000000001</c:v>
                </c:pt>
                <c:pt idx="292">
                  <c:v>31.927099999999999</c:v>
                </c:pt>
                <c:pt idx="293">
                  <c:v>31.916399999999999</c:v>
                </c:pt>
                <c:pt idx="294">
                  <c:v>31.9558</c:v>
                </c:pt>
                <c:pt idx="295">
                  <c:v>32.039700000000003</c:v>
                </c:pt>
                <c:pt idx="296">
                  <c:v>32.017499999999998</c:v>
                </c:pt>
                <c:pt idx="297">
                  <c:v>32.038699999999999</c:v>
                </c:pt>
                <c:pt idx="298">
                  <c:v>31.905100000000001</c:v>
                </c:pt>
                <c:pt idx="299">
                  <c:v>32.037599999999998</c:v>
                </c:pt>
                <c:pt idx="300">
                  <c:v>32.071899999999999</c:v>
                </c:pt>
                <c:pt idx="301">
                  <c:v>32.078099999999999</c:v>
                </c:pt>
                <c:pt idx="302">
                  <c:v>32.0261</c:v>
                </c:pt>
                <c:pt idx="303">
                  <c:v>31.996500000000001</c:v>
                </c:pt>
                <c:pt idx="304">
                  <c:v>32.056600000000003</c:v>
                </c:pt>
                <c:pt idx="305">
                  <c:v>32.104799999999997</c:v>
                </c:pt>
                <c:pt idx="306">
                  <c:v>32.288200000000003</c:v>
                </c:pt>
                <c:pt idx="307">
                  <c:v>32.415599999999998</c:v>
                </c:pt>
                <c:pt idx="308">
                  <c:v>32.164700000000003</c:v>
                </c:pt>
                <c:pt idx="309">
                  <c:v>32.060299999999998</c:v>
                </c:pt>
                <c:pt idx="310">
                  <c:v>32.063000000000002</c:v>
                </c:pt>
                <c:pt idx="311">
                  <c:v>32.078600000000002</c:v>
                </c:pt>
                <c:pt idx="312">
                  <c:v>32.070599999999999</c:v>
                </c:pt>
                <c:pt idx="313">
                  <c:v>32.174399999999999</c:v>
                </c:pt>
                <c:pt idx="314">
                  <c:v>32.237699999999997</c:v>
                </c:pt>
                <c:pt idx="315">
                  <c:v>32.168500000000002</c:v>
                </c:pt>
                <c:pt idx="316">
                  <c:v>32.066600000000001</c:v>
                </c:pt>
                <c:pt idx="317">
                  <c:v>32.076999999999998</c:v>
                </c:pt>
                <c:pt idx="318">
                  <c:v>32.144100000000002</c:v>
                </c:pt>
                <c:pt idx="319">
                  <c:v>32.0852</c:v>
                </c:pt>
                <c:pt idx="320">
                  <c:v>32.183300000000003</c:v>
                </c:pt>
                <c:pt idx="321">
                  <c:v>32.141100000000002</c:v>
                </c:pt>
                <c:pt idx="322">
                  <c:v>32.108899999999998</c:v>
                </c:pt>
                <c:pt idx="323">
                  <c:v>32.078600000000002</c:v>
                </c:pt>
                <c:pt idx="324">
                  <c:v>32.009</c:v>
                </c:pt>
                <c:pt idx="325">
                  <c:v>32.227600000000002</c:v>
                </c:pt>
                <c:pt idx="326">
                  <c:v>32.057600000000001</c:v>
                </c:pt>
                <c:pt idx="327">
                  <c:v>32.073599999999999</c:v>
                </c:pt>
                <c:pt idx="328">
                  <c:v>32.0625</c:v>
                </c:pt>
                <c:pt idx="329">
                  <c:v>32.0625</c:v>
                </c:pt>
                <c:pt idx="330">
                  <c:v>32.0304</c:v>
                </c:pt>
                <c:pt idx="331">
                  <c:v>32.006100000000004</c:v>
                </c:pt>
                <c:pt idx="332">
                  <c:v>32.171300000000002</c:v>
                </c:pt>
                <c:pt idx="333">
                  <c:v>32.0946</c:v>
                </c:pt>
                <c:pt idx="334">
                  <c:v>32.131100000000004</c:v>
                </c:pt>
                <c:pt idx="335">
                  <c:v>32.188800000000001</c:v>
                </c:pt>
                <c:pt idx="336">
                  <c:v>32.137700000000002</c:v>
                </c:pt>
                <c:pt idx="337">
                  <c:v>32.098999999999997</c:v>
                </c:pt>
                <c:pt idx="338">
                  <c:v>32.088900000000002</c:v>
                </c:pt>
                <c:pt idx="339">
                  <c:v>32.088799999999999</c:v>
                </c:pt>
                <c:pt idx="340">
                  <c:v>32.045099999999998</c:v>
                </c:pt>
                <c:pt idx="341">
                  <c:v>32.052700000000002</c:v>
                </c:pt>
                <c:pt idx="342">
                  <c:v>32.082900000000002</c:v>
                </c:pt>
                <c:pt idx="343">
                  <c:v>32.082900000000002</c:v>
                </c:pt>
                <c:pt idx="344">
                  <c:v>32.026699999999998</c:v>
                </c:pt>
                <c:pt idx="345">
                  <c:v>32.060499999999998</c:v>
                </c:pt>
                <c:pt idx="346">
                  <c:v>32.088500000000003</c:v>
                </c:pt>
                <c:pt idx="347">
                  <c:v>32.034300000000002</c:v>
                </c:pt>
                <c:pt idx="348">
                  <c:v>31.793900000000001</c:v>
                </c:pt>
                <c:pt idx="349">
                  <c:v>31.853100000000001</c:v>
                </c:pt>
                <c:pt idx="350">
                  <c:v>32.0625</c:v>
                </c:pt>
                <c:pt idx="351">
                  <c:v>32.067500000000003</c:v>
                </c:pt>
                <c:pt idx="352">
                  <c:v>32.101300000000002</c:v>
                </c:pt>
                <c:pt idx="353">
                  <c:v>32.0075</c:v>
                </c:pt>
                <c:pt idx="354">
                  <c:v>32.052599999999998</c:v>
                </c:pt>
                <c:pt idx="355">
                  <c:v>32.016500000000001</c:v>
                </c:pt>
                <c:pt idx="356">
                  <c:v>31.9757</c:v>
                </c:pt>
                <c:pt idx="357">
                  <c:v>32.046999999999997</c:v>
                </c:pt>
                <c:pt idx="358">
                  <c:v>32.071300000000001</c:v>
                </c:pt>
                <c:pt idx="359">
                  <c:v>32.082099999999997</c:v>
                </c:pt>
                <c:pt idx="360">
                  <c:v>32.098700000000001</c:v>
                </c:pt>
                <c:pt idx="361">
                  <c:v>32.079300000000003</c:v>
                </c:pt>
                <c:pt idx="362">
                  <c:v>32.1342</c:v>
                </c:pt>
                <c:pt idx="363">
                  <c:v>32.1419</c:v>
                </c:pt>
                <c:pt idx="364">
                  <c:v>32.020400000000002</c:v>
                </c:pt>
                <c:pt idx="365">
                  <c:v>32.003900000000002</c:v>
                </c:pt>
                <c:pt idx="366">
                  <c:v>32.052</c:v>
                </c:pt>
                <c:pt idx="367">
                  <c:v>32.040900000000001</c:v>
                </c:pt>
                <c:pt idx="368">
                  <c:v>32.0488</c:v>
                </c:pt>
                <c:pt idx="369">
                  <c:v>32.193300000000001</c:v>
                </c:pt>
                <c:pt idx="370">
                  <c:v>32.274799999999999</c:v>
                </c:pt>
                <c:pt idx="371">
                  <c:v>32.184800000000003</c:v>
                </c:pt>
                <c:pt idx="372">
                  <c:v>32.0413</c:v>
                </c:pt>
                <c:pt idx="373">
                  <c:v>32.0383</c:v>
                </c:pt>
                <c:pt idx="374">
                  <c:v>32.1218</c:v>
                </c:pt>
                <c:pt idx="375">
                  <c:v>32.2254</c:v>
                </c:pt>
                <c:pt idx="376">
                  <c:v>32.1419</c:v>
                </c:pt>
                <c:pt idx="377">
                  <c:v>32.015099999999997</c:v>
                </c:pt>
                <c:pt idx="378">
                  <c:v>32.014899999999997</c:v>
                </c:pt>
                <c:pt idx="379">
                  <c:v>32.040500000000002</c:v>
                </c:pt>
                <c:pt idx="380">
                  <c:v>32.067799999999998</c:v>
                </c:pt>
                <c:pt idx="381">
                  <c:v>32.115200000000002</c:v>
                </c:pt>
                <c:pt idx="382">
                  <c:v>32.062199999999997</c:v>
                </c:pt>
                <c:pt idx="383">
                  <c:v>32.252699999999997</c:v>
                </c:pt>
                <c:pt idx="384">
                  <c:v>32.349800000000002</c:v>
                </c:pt>
                <c:pt idx="385">
                  <c:v>32.192</c:v>
                </c:pt>
                <c:pt idx="386">
                  <c:v>31.941600000000001</c:v>
                </c:pt>
                <c:pt idx="387">
                  <c:v>32.054099999999998</c:v>
                </c:pt>
                <c:pt idx="388">
                  <c:v>32.086100000000002</c:v>
                </c:pt>
                <c:pt idx="389">
                  <c:v>32.072200000000002</c:v>
                </c:pt>
                <c:pt idx="390">
                  <c:v>32.284100000000002</c:v>
                </c:pt>
                <c:pt idx="391">
                  <c:v>32.430500000000002</c:v>
                </c:pt>
                <c:pt idx="392">
                  <c:v>32.194299999999998</c:v>
                </c:pt>
                <c:pt idx="393">
                  <c:v>32.066400000000002</c:v>
                </c:pt>
                <c:pt idx="394">
                  <c:v>32.017699999999998</c:v>
                </c:pt>
                <c:pt idx="395">
                  <c:v>32.081099999999999</c:v>
                </c:pt>
                <c:pt idx="396">
                  <c:v>32.132300000000001</c:v>
                </c:pt>
                <c:pt idx="397">
                  <c:v>32.031500000000001</c:v>
                </c:pt>
                <c:pt idx="398">
                  <c:v>31.999700000000001</c:v>
                </c:pt>
                <c:pt idx="399">
                  <c:v>32.0167</c:v>
                </c:pt>
                <c:pt idx="400">
                  <c:v>32.054600000000001</c:v>
                </c:pt>
                <c:pt idx="401">
                  <c:v>32.0777</c:v>
                </c:pt>
                <c:pt idx="402">
                  <c:v>32.014400000000002</c:v>
                </c:pt>
                <c:pt idx="403">
                  <c:v>32.0291</c:v>
                </c:pt>
                <c:pt idx="404">
                  <c:v>32.033999999999999</c:v>
                </c:pt>
                <c:pt idx="405">
                  <c:v>32.031100000000002</c:v>
                </c:pt>
                <c:pt idx="406">
                  <c:v>32.0184</c:v>
                </c:pt>
                <c:pt idx="407">
                  <c:v>32.010599999999997</c:v>
                </c:pt>
                <c:pt idx="408">
                  <c:v>31.998100000000001</c:v>
                </c:pt>
                <c:pt idx="409">
                  <c:v>31.9956</c:v>
                </c:pt>
                <c:pt idx="410">
                  <c:v>31.954699999999999</c:v>
                </c:pt>
                <c:pt idx="411">
                  <c:v>32.008800000000001</c:v>
                </c:pt>
                <c:pt idx="412">
                  <c:v>32.070700000000002</c:v>
                </c:pt>
                <c:pt idx="413">
                  <c:v>32.078400000000002</c:v>
                </c:pt>
                <c:pt idx="414">
                  <c:v>32.073700000000002</c:v>
                </c:pt>
                <c:pt idx="415">
                  <c:v>32.073399999999999</c:v>
                </c:pt>
                <c:pt idx="416">
                  <c:v>32.0749</c:v>
                </c:pt>
                <c:pt idx="417">
                  <c:v>32.0777</c:v>
                </c:pt>
                <c:pt idx="418">
                  <c:v>32.1325</c:v>
                </c:pt>
                <c:pt idx="419">
                  <c:v>31.948799999999999</c:v>
                </c:pt>
                <c:pt idx="420">
                  <c:v>32.096200000000003</c:v>
                </c:pt>
                <c:pt idx="421">
                  <c:v>32.139699999999998</c:v>
                </c:pt>
                <c:pt idx="422">
                  <c:v>32.132800000000003</c:v>
                </c:pt>
                <c:pt idx="423">
                  <c:v>31.948799999999999</c:v>
                </c:pt>
                <c:pt idx="424">
                  <c:v>31.948799999999999</c:v>
                </c:pt>
                <c:pt idx="425">
                  <c:v>31.948799999999999</c:v>
                </c:pt>
                <c:pt idx="426">
                  <c:v>31.948799999999999</c:v>
                </c:pt>
                <c:pt idx="427">
                  <c:v>32.085599999999999</c:v>
                </c:pt>
                <c:pt idx="428">
                  <c:v>32.085599999999999</c:v>
                </c:pt>
                <c:pt idx="429">
                  <c:v>32.059800000000003</c:v>
                </c:pt>
                <c:pt idx="430">
                  <c:v>32.078099999999999</c:v>
                </c:pt>
                <c:pt idx="431">
                  <c:v>32.1295</c:v>
                </c:pt>
                <c:pt idx="432">
                  <c:v>32.025399999999998</c:v>
                </c:pt>
                <c:pt idx="433">
                  <c:v>32.055500000000002</c:v>
                </c:pt>
                <c:pt idx="434">
                  <c:v>32.021799999999999</c:v>
                </c:pt>
                <c:pt idx="435">
                  <c:v>32.012700000000002</c:v>
                </c:pt>
                <c:pt idx="436">
                  <c:v>32.063600000000001</c:v>
                </c:pt>
                <c:pt idx="437">
                  <c:v>32.08</c:v>
                </c:pt>
                <c:pt idx="438">
                  <c:v>32.068800000000003</c:v>
                </c:pt>
                <c:pt idx="439">
                  <c:v>31.9146</c:v>
                </c:pt>
                <c:pt idx="440">
                  <c:v>31.872699999999998</c:v>
                </c:pt>
                <c:pt idx="441">
                  <c:v>31.982699999999959</c:v>
                </c:pt>
                <c:pt idx="442">
                  <c:v>32.0379</c:v>
                </c:pt>
                <c:pt idx="443">
                  <c:v>32.082999999999998</c:v>
                </c:pt>
                <c:pt idx="444">
                  <c:v>32.006100000000004</c:v>
                </c:pt>
                <c:pt idx="445">
                  <c:v>32.055500000000002</c:v>
                </c:pt>
                <c:pt idx="446">
                  <c:v>32.231699999999996</c:v>
                </c:pt>
                <c:pt idx="447">
                  <c:v>32.128</c:v>
                </c:pt>
                <c:pt idx="448">
                  <c:v>32.007800000000003</c:v>
                </c:pt>
                <c:pt idx="449">
                  <c:v>32.0488</c:v>
                </c:pt>
                <c:pt idx="450">
                  <c:v>32.067999999999998</c:v>
                </c:pt>
                <c:pt idx="451">
                  <c:v>32.075800000000001</c:v>
                </c:pt>
                <c:pt idx="452">
                  <c:v>32.081499999999998</c:v>
                </c:pt>
                <c:pt idx="453">
                  <c:v>32.189399999999999</c:v>
                </c:pt>
                <c:pt idx="454">
                  <c:v>32.264200000000002</c:v>
                </c:pt>
                <c:pt idx="455">
                  <c:v>32.1096</c:v>
                </c:pt>
                <c:pt idx="456">
                  <c:v>32.073</c:v>
                </c:pt>
                <c:pt idx="457">
                  <c:v>32.0747</c:v>
                </c:pt>
                <c:pt idx="458">
                  <c:v>32.0578</c:v>
                </c:pt>
                <c:pt idx="459">
                  <c:v>32.034999999999997</c:v>
                </c:pt>
                <c:pt idx="460">
                  <c:v>31.896100000000001</c:v>
                </c:pt>
                <c:pt idx="461">
                  <c:v>31.8172</c:v>
                </c:pt>
                <c:pt idx="462">
                  <c:v>31.8172</c:v>
                </c:pt>
                <c:pt idx="463">
                  <c:v>32.043300000000002</c:v>
                </c:pt>
                <c:pt idx="464">
                  <c:v>32.06</c:v>
                </c:pt>
                <c:pt idx="465">
                  <c:v>32.075099999999999</c:v>
                </c:pt>
                <c:pt idx="466">
                  <c:v>32.051600000000001</c:v>
                </c:pt>
                <c:pt idx="467">
                  <c:v>31.860800000000001</c:v>
                </c:pt>
                <c:pt idx="468">
                  <c:v>31.8428</c:v>
                </c:pt>
                <c:pt idx="469">
                  <c:v>32.073900000000002</c:v>
                </c:pt>
                <c:pt idx="470">
                  <c:v>32.092300000000002</c:v>
                </c:pt>
                <c:pt idx="471">
                  <c:v>32.002099999999999</c:v>
                </c:pt>
                <c:pt idx="472">
                  <c:v>31.928699999999999</c:v>
                </c:pt>
                <c:pt idx="473">
                  <c:v>32.002699999999997</c:v>
                </c:pt>
                <c:pt idx="474">
                  <c:v>31.751899999999999</c:v>
                </c:pt>
                <c:pt idx="475">
                  <c:v>31.496500000000001</c:v>
                </c:pt>
                <c:pt idx="476">
                  <c:v>31.751100000000001</c:v>
                </c:pt>
                <c:pt idx="477">
                  <c:v>31.849299999999999</c:v>
                </c:pt>
                <c:pt idx="478">
                  <c:v>31.960599999999999</c:v>
                </c:pt>
                <c:pt idx="479">
                  <c:v>31.9984</c:v>
                </c:pt>
                <c:pt idx="480">
                  <c:v>32.008299999999998</c:v>
                </c:pt>
                <c:pt idx="481">
                  <c:v>31.8934</c:v>
                </c:pt>
                <c:pt idx="482">
                  <c:v>31.812100000000001</c:v>
                </c:pt>
                <c:pt idx="483">
                  <c:v>31.889800000000001</c:v>
                </c:pt>
                <c:pt idx="484">
                  <c:v>31.932600000000001</c:v>
                </c:pt>
                <c:pt idx="485">
                  <c:v>32.000500000000002</c:v>
                </c:pt>
                <c:pt idx="486">
                  <c:v>31.949400000000001</c:v>
                </c:pt>
                <c:pt idx="487">
                  <c:v>31.851500000000001</c:v>
                </c:pt>
                <c:pt idx="488">
                  <c:v>31.802800000000001</c:v>
                </c:pt>
                <c:pt idx="489">
                  <c:v>31.851700000000001</c:v>
                </c:pt>
                <c:pt idx="490">
                  <c:v>31.909199999999998</c:v>
                </c:pt>
                <c:pt idx="491">
                  <c:v>31.909199999999998</c:v>
                </c:pt>
                <c:pt idx="492">
                  <c:v>31.957999999999998</c:v>
                </c:pt>
                <c:pt idx="493">
                  <c:v>31.928599999999999</c:v>
                </c:pt>
                <c:pt idx="494">
                  <c:v>31.930700000000002</c:v>
                </c:pt>
                <c:pt idx="495">
                  <c:v>31.9054</c:v>
                </c:pt>
                <c:pt idx="496">
                  <c:v>31.906099999999999</c:v>
                </c:pt>
                <c:pt idx="497">
                  <c:v>31.932300000000001</c:v>
                </c:pt>
                <c:pt idx="498">
                  <c:v>32.018900000000002</c:v>
                </c:pt>
                <c:pt idx="499">
                  <c:v>31.963000000000001</c:v>
                </c:pt>
                <c:pt idx="500">
                  <c:v>31.958300000000001</c:v>
                </c:pt>
                <c:pt idx="501">
                  <c:v>31.9206</c:v>
                </c:pt>
                <c:pt idx="502">
                  <c:v>32.094200000000001</c:v>
                </c:pt>
                <c:pt idx="503">
                  <c:v>31.799700000000001</c:v>
                </c:pt>
                <c:pt idx="504">
                  <c:v>32.067100000000003</c:v>
                </c:pt>
                <c:pt idx="505">
                  <c:v>32.121200000000002</c:v>
                </c:pt>
                <c:pt idx="506">
                  <c:v>31.984999999999999</c:v>
                </c:pt>
                <c:pt idx="507">
                  <c:v>31.938600000000001</c:v>
                </c:pt>
                <c:pt idx="508">
                  <c:v>31.923300000000001</c:v>
                </c:pt>
                <c:pt idx="509">
                  <c:v>32.115200000000002</c:v>
                </c:pt>
                <c:pt idx="510">
                  <c:v>32.111400000000003</c:v>
                </c:pt>
                <c:pt idx="511">
                  <c:v>32.054200000000002</c:v>
                </c:pt>
                <c:pt idx="512">
                  <c:v>31.9682</c:v>
                </c:pt>
                <c:pt idx="513">
                  <c:v>32.051600000000001</c:v>
                </c:pt>
                <c:pt idx="514">
                  <c:v>32.0824</c:v>
                </c:pt>
                <c:pt idx="515">
                  <c:v>32.0807</c:v>
                </c:pt>
                <c:pt idx="516">
                  <c:v>31.968499999999999</c:v>
                </c:pt>
                <c:pt idx="517">
                  <c:v>31.886199999999999</c:v>
                </c:pt>
                <c:pt idx="518">
                  <c:v>32.023899999999998</c:v>
                </c:pt>
                <c:pt idx="519">
                  <c:v>32.111800000000002</c:v>
                </c:pt>
                <c:pt idx="520">
                  <c:v>32.068800000000003</c:v>
                </c:pt>
                <c:pt idx="521">
                  <c:v>32.017400000000002</c:v>
                </c:pt>
                <c:pt idx="522">
                  <c:v>32.2072</c:v>
                </c:pt>
                <c:pt idx="523">
                  <c:v>32.193199999999997</c:v>
                </c:pt>
                <c:pt idx="524">
                  <c:v>32.118899999999996</c:v>
                </c:pt>
                <c:pt idx="525">
                  <c:v>32.052</c:v>
                </c:pt>
                <c:pt idx="526">
                  <c:v>32.051299999999998</c:v>
                </c:pt>
                <c:pt idx="527">
                  <c:v>32.047800000000002</c:v>
                </c:pt>
                <c:pt idx="528">
                  <c:v>32.144100000000002</c:v>
                </c:pt>
                <c:pt idx="529">
                  <c:v>32.200400000000002</c:v>
                </c:pt>
                <c:pt idx="530">
                  <c:v>32.502299999999998</c:v>
                </c:pt>
                <c:pt idx="531">
                  <c:v>32.519199999999998</c:v>
                </c:pt>
                <c:pt idx="532">
                  <c:v>32.330500000000001</c:v>
                </c:pt>
                <c:pt idx="533">
                  <c:v>32.206800000000001</c:v>
                </c:pt>
                <c:pt idx="534">
                  <c:v>32.214799999999997</c:v>
                </c:pt>
                <c:pt idx="535">
                  <c:v>32.119500000000002</c:v>
                </c:pt>
                <c:pt idx="536">
                  <c:v>32.029800000000002</c:v>
                </c:pt>
                <c:pt idx="537">
                  <c:v>32.048900000000003</c:v>
                </c:pt>
                <c:pt idx="538">
                  <c:v>32.0685</c:v>
                </c:pt>
                <c:pt idx="539">
                  <c:v>32.0685</c:v>
                </c:pt>
                <c:pt idx="540">
                  <c:v>32.147500000000001</c:v>
                </c:pt>
                <c:pt idx="541">
                  <c:v>32.209299999999999</c:v>
                </c:pt>
                <c:pt idx="542">
                  <c:v>32.212600000000002</c:v>
                </c:pt>
                <c:pt idx="543">
                  <c:v>32.043100000000003</c:v>
                </c:pt>
                <c:pt idx="544">
                  <c:v>32.215600000000002</c:v>
                </c:pt>
                <c:pt idx="545">
                  <c:v>32.226599999999998</c:v>
                </c:pt>
                <c:pt idx="546">
                  <c:v>32.226599999999998</c:v>
                </c:pt>
                <c:pt idx="547">
                  <c:v>32.226599999999998</c:v>
                </c:pt>
                <c:pt idx="548">
                  <c:v>32.197699999999998</c:v>
                </c:pt>
                <c:pt idx="549">
                  <c:v>32.240699999999997</c:v>
                </c:pt>
                <c:pt idx="550">
                  <c:v>32.225099999999998</c:v>
                </c:pt>
                <c:pt idx="551">
                  <c:v>32.208799999999997</c:v>
                </c:pt>
                <c:pt idx="552">
                  <c:v>32.048900000000003</c:v>
                </c:pt>
                <c:pt idx="553">
                  <c:v>32.411999999999999</c:v>
                </c:pt>
                <c:pt idx="554">
                  <c:v>32.142099999999999</c:v>
                </c:pt>
                <c:pt idx="555">
                  <c:v>32.212499999999999</c:v>
                </c:pt>
                <c:pt idx="556">
                  <c:v>32.189500000000002</c:v>
                </c:pt>
                <c:pt idx="557">
                  <c:v>32.212499999999999</c:v>
                </c:pt>
                <c:pt idx="558">
                  <c:v>32.208599999999997</c:v>
                </c:pt>
                <c:pt idx="559">
                  <c:v>32.124699999999997</c:v>
                </c:pt>
                <c:pt idx="560">
                  <c:v>32.056199999999997</c:v>
                </c:pt>
                <c:pt idx="561">
                  <c:v>32.056199999999997</c:v>
                </c:pt>
                <c:pt idx="562">
                  <c:v>32.034399999999998</c:v>
                </c:pt>
                <c:pt idx="563">
                  <c:v>32.207299999999996</c:v>
                </c:pt>
                <c:pt idx="564">
                  <c:v>32.1873</c:v>
                </c:pt>
                <c:pt idx="565">
                  <c:v>32.217100000000002</c:v>
                </c:pt>
                <c:pt idx="566">
                  <c:v>32.106000000000002</c:v>
                </c:pt>
                <c:pt idx="567">
                  <c:v>32.109000000000002</c:v>
                </c:pt>
                <c:pt idx="568">
                  <c:v>32.216200000000001</c:v>
                </c:pt>
                <c:pt idx="569">
                  <c:v>32.108499999999999</c:v>
                </c:pt>
                <c:pt idx="570">
                  <c:v>32.207000000000001</c:v>
                </c:pt>
                <c:pt idx="571">
                  <c:v>32.215200000000003</c:v>
                </c:pt>
                <c:pt idx="572">
                  <c:v>32.058500000000002</c:v>
                </c:pt>
                <c:pt idx="573">
                  <c:v>32.048900000000003</c:v>
                </c:pt>
                <c:pt idx="574">
                  <c:v>31.960799999999999</c:v>
                </c:pt>
                <c:pt idx="575">
                  <c:v>32.2333</c:v>
                </c:pt>
                <c:pt idx="576">
                  <c:v>32.210700000000003</c:v>
                </c:pt>
                <c:pt idx="577">
                  <c:v>32.2346</c:v>
                </c:pt>
                <c:pt idx="578">
                  <c:v>32.203200000000002</c:v>
                </c:pt>
                <c:pt idx="579">
                  <c:v>32.067900000000002</c:v>
                </c:pt>
                <c:pt idx="580">
                  <c:v>32.048900000000003</c:v>
                </c:pt>
                <c:pt idx="581">
                  <c:v>32.4026</c:v>
                </c:pt>
                <c:pt idx="582">
                  <c:v>32.316200000000002</c:v>
                </c:pt>
                <c:pt idx="583">
                  <c:v>32.188800000000001</c:v>
                </c:pt>
                <c:pt idx="584">
                  <c:v>32.1997</c:v>
                </c:pt>
                <c:pt idx="585">
                  <c:v>32.217100000000002</c:v>
                </c:pt>
                <c:pt idx="586">
                  <c:v>32.204599999999999</c:v>
                </c:pt>
                <c:pt idx="587">
                  <c:v>32.048900000000003</c:v>
                </c:pt>
                <c:pt idx="588">
                  <c:v>32.130600000000001</c:v>
                </c:pt>
                <c:pt idx="589">
                  <c:v>32.159399999999998</c:v>
                </c:pt>
                <c:pt idx="590">
                  <c:v>32.066899999999997</c:v>
                </c:pt>
                <c:pt idx="591">
                  <c:v>32.2577</c:v>
                </c:pt>
                <c:pt idx="592">
                  <c:v>32.201500000000003</c:v>
                </c:pt>
                <c:pt idx="593">
                  <c:v>32.211599999999997</c:v>
                </c:pt>
                <c:pt idx="594">
                  <c:v>32.082900000000002</c:v>
                </c:pt>
                <c:pt idx="595">
                  <c:v>32.2258</c:v>
                </c:pt>
                <c:pt idx="596">
                  <c:v>32.2258</c:v>
                </c:pt>
                <c:pt idx="597">
                  <c:v>32.092100000000002</c:v>
                </c:pt>
                <c:pt idx="598">
                  <c:v>32.210599999999999</c:v>
                </c:pt>
                <c:pt idx="599">
                  <c:v>32.2258</c:v>
                </c:pt>
                <c:pt idx="600">
                  <c:v>32.2119</c:v>
                </c:pt>
                <c:pt idx="601">
                  <c:v>32.225999999999999</c:v>
                </c:pt>
                <c:pt idx="602">
                  <c:v>32.220199999999998</c:v>
                </c:pt>
                <c:pt idx="603">
                  <c:v>32.220199999999998</c:v>
                </c:pt>
                <c:pt idx="604">
                  <c:v>32.225499999999997</c:v>
                </c:pt>
                <c:pt idx="605">
                  <c:v>32.2102</c:v>
                </c:pt>
                <c:pt idx="606">
                  <c:v>32.221400000000003</c:v>
                </c:pt>
                <c:pt idx="607">
                  <c:v>32.214700000000001</c:v>
                </c:pt>
                <c:pt idx="608">
                  <c:v>32.099200000000003</c:v>
                </c:pt>
                <c:pt idx="609">
                  <c:v>32.237299999999998</c:v>
                </c:pt>
                <c:pt idx="610">
                  <c:v>32.237299999999998</c:v>
                </c:pt>
                <c:pt idx="611">
                  <c:v>32.218600000000002</c:v>
                </c:pt>
                <c:pt idx="612">
                  <c:v>32.197200000000002</c:v>
                </c:pt>
                <c:pt idx="613">
                  <c:v>32.210700000000003</c:v>
                </c:pt>
                <c:pt idx="614">
                  <c:v>32.218000000000004</c:v>
                </c:pt>
                <c:pt idx="615">
                  <c:v>31.993300000000001</c:v>
                </c:pt>
                <c:pt idx="616">
                  <c:v>31.993300000000001</c:v>
                </c:pt>
                <c:pt idx="617">
                  <c:v>32.200000000000003</c:v>
                </c:pt>
                <c:pt idx="618">
                  <c:v>32.221600000000002</c:v>
                </c:pt>
                <c:pt idx="619">
                  <c:v>32.214700000000001</c:v>
                </c:pt>
                <c:pt idx="620">
                  <c:v>32.210099999999997</c:v>
                </c:pt>
                <c:pt idx="621">
                  <c:v>32.274799999999999</c:v>
                </c:pt>
                <c:pt idx="622">
                  <c:v>32.099200000000003</c:v>
                </c:pt>
                <c:pt idx="623">
                  <c:v>32.237499999999997</c:v>
                </c:pt>
                <c:pt idx="624">
                  <c:v>32.237499999999997</c:v>
                </c:pt>
                <c:pt idx="625">
                  <c:v>32.195900000000002</c:v>
                </c:pt>
                <c:pt idx="626">
                  <c:v>32.207000000000001</c:v>
                </c:pt>
                <c:pt idx="627">
                  <c:v>32.218699999999998</c:v>
                </c:pt>
                <c:pt idx="628">
                  <c:v>32.250399999999999</c:v>
                </c:pt>
                <c:pt idx="629">
                  <c:v>32.099200000000003</c:v>
                </c:pt>
                <c:pt idx="630">
                  <c:v>32.629800000000003</c:v>
                </c:pt>
                <c:pt idx="631">
                  <c:v>32.220399999999998</c:v>
                </c:pt>
                <c:pt idx="632">
                  <c:v>32.181800000000003</c:v>
                </c:pt>
                <c:pt idx="633">
                  <c:v>32.201900000000002</c:v>
                </c:pt>
                <c:pt idx="634">
                  <c:v>32.1858</c:v>
                </c:pt>
                <c:pt idx="635">
                  <c:v>32.1843</c:v>
                </c:pt>
                <c:pt idx="636">
                  <c:v>32.099200000000003</c:v>
                </c:pt>
                <c:pt idx="637">
                  <c:v>32.198900000000002</c:v>
                </c:pt>
                <c:pt idx="638">
                  <c:v>32.198900000000002</c:v>
                </c:pt>
                <c:pt idx="639">
                  <c:v>32.212200000000003</c:v>
                </c:pt>
                <c:pt idx="640">
                  <c:v>32.233199999999997</c:v>
                </c:pt>
                <c:pt idx="641">
                  <c:v>32.211300000000001</c:v>
                </c:pt>
                <c:pt idx="642">
                  <c:v>32.1464</c:v>
                </c:pt>
                <c:pt idx="643">
                  <c:v>32.099200000000003</c:v>
                </c:pt>
                <c:pt idx="644">
                  <c:v>32.099200000000003</c:v>
                </c:pt>
                <c:pt idx="645">
                  <c:v>32.192700000000002</c:v>
                </c:pt>
                <c:pt idx="646">
                  <c:v>32.206299999999999</c:v>
                </c:pt>
                <c:pt idx="647">
                  <c:v>32.1663</c:v>
                </c:pt>
                <c:pt idx="648">
                  <c:v>32.200499999999998</c:v>
                </c:pt>
                <c:pt idx="649">
                  <c:v>32.190800000000003</c:v>
                </c:pt>
                <c:pt idx="650">
                  <c:v>32.099200000000003</c:v>
                </c:pt>
                <c:pt idx="651">
                  <c:v>32.193300000000001</c:v>
                </c:pt>
                <c:pt idx="652">
                  <c:v>32.194200000000002</c:v>
                </c:pt>
                <c:pt idx="653">
                  <c:v>32.2087</c:v>
                </c:pt>
                <c:pt idx="654">
                  <c:v>32.223300000000002</c:v>
                </c:pt>
                <c:pt idx="655">
                  <c:v>32.244900000000001</c:v>
                </c:pt>
                <c:pt idx="656">
                  <c:v>32.221600000000002</c:v>
                </c:pt>
                <c:pt idx="657">
                  <c:v>32.099200000000003</c:v>
                </c:pt>
                <c:pt idx="658">
                  <c:v>32.156700000000001</c:v>
                </c:pt>
                <c:pt idx="659">
                  <c:v>32.156700000000001</c:v>
                </c:pt>
                <c:pt idx="660">
                  <c:v>32.297899999999998</c:v>
                </c:pt>
                <c:pt idx="661">
                  <c:v>32.180500000000002</c:v>
                </c:pt>
                <c:pt idx="662">
                  <c:v>32.193300000000001</c:v>
                </c:pt>
                <c:pt idx="663">
                  <c:v>32.166800000000002</c:v>
                </c:pt>
                <c:pt idx="664">
                  <c:v>32.392099999999999</c:v>
                </c:pt>
                <c:pt idx="665">
                  <c:v>32.167900000000003</c:v>
                </c:pt>
                <c:pt idx="666">
                  <c:v>32.167900000000003</c:v>
                </c:pt>
                <c:pt idx="667">
                  <c:v>32.203400000000002</c:v>
                </c:pt>
                <c:pt idx="668">
                  <c:v>32.207900000000002</c:v>
                </c:pt>
                <c:pt idx="669">
                  <c:v>32.200499999999998</c:v>
                </c:pt>
                <c:pt idx="670">
                  <c:v>33.165799999999997</c:v>
                </c:pt>
                <c:pt idx="671">
                  <c:v>32.317999999999998</c:v>
                </c:pt>
                <c:pt idx="672">
                  <c:v>32.201500000000003</c:v>
                </c:pt>
                <c:pt idx="673">
                  <c:v>32.201500000000003</c:v>
                </c:pt>
                <c:pt idx="674">
                  <c:v>32.2117</c:v>
                </c:pt>
                <c:pt idx="675">
                  <c:v>32.198900000000002</c:v>
                </c:pt>
                <c:pt idx="676">
                  <c:v>32.203099999999999</c:v>
                </c:pt>
                <c:pt idx="677">
                  <c:v>32.238900000000001</c:v>
                </c:pt>
                <c:pt idx="678">
                  <c:v>31.9848</c:v>
                </c:pt>
                <c:pt idx="679">
                  <c:v>31.986999999999998</c:v>
                </c:pt>
                <c:pt idx="680">
                  <c:v>32.2087</c:v>
                </c:pt>
                <c:pt idx="681">
                  <c:v>32.213000000000001</c:v>
                </c:pt>
                <c:pt idx="682">
                  <c:v>32.195300000000003</c:v>
                </c:pt>
                <c:pt idx="683">
                  <c:v>32.188800000000001</c:v>
                </c:pt>
                <c:pt idx="684">
                  <c:v>32.163600000000002</c:v>
                </c:pt>
                <c:pt idx="685">
                  <c:v>32.099200000000003</c:v>
                </c:pt>
                <c:pt idx="686">
                  <c:v>32.3035</c:v>
                </c:pt>
                <c:pt idx="687">
                  <c:v>32.243200000000002</c:v>
                </c:pt>
                <c:pt idx="688">
                  <c:v>32.205800000000004</c:v>
                </c:pt>
                <c:pt idx="689">
                  <c:v>32.159399999999998</c:v>
                </c:pt>
                <c:pt idx="690">
                  <c:v>32.183700000000002</c:v>
                </c:pt>
                <c:pt idx="691">
                  <c:v>32.2164</c:v>
                </c:pt>
                <c:pt idx="692">
                  <c:v>32.378700000000002</c:v>
                </c:pt>
                <c:pt idx="693">
                  <c:v>32.229199999999999</c:v>
                </c:pt>
                <c:pt idx="694">
                  <c:v>32.229199999999999</c:v>
                </c:pt>
                <c:pt idx="695">
                  <c:v>32.220199999999998</c:v>
                </c:pt>
                <c:pt idx="696">
                  <c:v>32.219299999999997</c:v>
                </c:pt>
                <c:pt idx="697">
                  <c:v>32.198</c:v>
                </c:pt>
                <c:pt idx="698">
                  <c:v>32.215000000000003</c:v>
                </c:pt>
                <c:pt idx="699">
                  <c:v>32.3733</c:v>
                </c:pt>
                <c:pt idx="700">
                  <c:v>32.184100000000001</c:v>
                </c:pt>
                <c:pt idx="701">
                  <c:v>32.184100000000001</c:v>
                </c:pt>
                <c:pt idx="702">
                  <c:v>32.399500000000003</c:v>
                </c:pt>
                <c:pt idx="703">
                  <c:v>32.385800000000003</c:v>
                </c:pt>
                <c:pt idx="704">
                  <c:v>32.387099999999997</c:v>
                </c:pt>
                <c:pt idx="705">
                  <c:v>32.388199999999998</c:v>
                </c:pt>
                <c:pt idx="706">
                  <c:v>32.252800000000001</c:v>
                </c:pt>
                <c:pt idx="707">
                  <c:v>32.274500000000003</c:v>
                </c:pt>
                <c:pt idx="708">
                  <c:v>32.397399999999998</c:v>
                </c:pt>
                <c:pt idx="709">
                  <c:v>32.249200000000002</c:v>
                </c:pt>
                <c:pt idx="710">
                  <c:v>32.487699999999997</c:v>
                </c:pt>
                <c:pt idx="711">
                  <c:v>32.3215</c:v>
                </c:pt>
                <c:pt idx="712">
                  <c:v>32.350900000000003</c:v>
                </c:pt>
                <c:pt idx="713">
                  <c:v>32.200400000000002</c:v>
                </c:pt>
                <c:pt idx="714">
                  <c:v>32.264400000000002</c:v>
                </c:pt>
                <c:pt idx="715">
                  <c:v>32.391500000000001</c:v>
                </c:pt>
                <c:pt idx="716">
                  <c:v>32.3125</c:v>
                </c:pt>
                <c:pt idx="717">
                  <c:v>32.432099999999998</c:v>
                </c:pt>
                <c:pt idx="718">
                  <c:v>32.3812</c:v>
                </c:pt>
                <c:pt idx="719">
                  <c:v>32.383699999999997</c:v>
                </c:pt>
                <c:pt idx="720">
                  <c:v>32.302100000000003</c:v>
                </c:pt>
                <c:pt idx="721">
                  <c:v>32.4983</c:v>
                </c:pt>
                <c:pt idx="722">
                  <c:v>32.393000000000001</c:v>
                </c:pt>
                <c:pt idx="723">
                  <c:v>32.378100000000003</c:v>
                </c:pt>
                <c:pt idx="724">
                  <c:v>32.3489</c:v>
                </c:pt>
                <c:pt idx="725">
                  <c:v>32.468899999999998</c:v>
                </c:pt>
                <c:pt idx="726">
                  <c:v>32.401000000000003</c:v>
                </c:pt>
                <c:pt idx="727">
                  <c:v>32.563600000000001</c:v>
                </c:pt>
                <c:pt idx="728">
                  <c:v>32.5535</c:v>
                </c:pt>
                <c:pt idx="729">
                  <c:v>32.4375</c:v>
                </c:pt>
                <c:pt idx="730">
                  <c:v>32.3172</c:v>
                </c:pt>
                <c:pt idx="731">
                  <c:v>32.455300000000001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0105344"/>
        <c:axId val="130106880"/>
      </c:scatterChart>
      <c:valAx>
        <c:axId val="13010534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crossAx val="130106880"/>
        <c:crosses val="autoZero"/>
        <c:crossBetween val="midCat"/>
      </c:valAx>
      <c:valAx>
        <c:axId val="1301068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0105344"/>
        <c:crosses val="autoZero"/>
        <c:crossBetween val="midCat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100" kern="1000" baseline="0"/>
      </a:pPr>
      <a:endParaRPr lang="en-US"/>
    </a:p>
  </c:tx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0.6826</cdr:x>
      <cdr:y>0.1555</cdr:y>
    </cdr:from>
    <cdr:to>
      <cdr:x>0.95717</cdr:x>
      <cdr:y>0.26967</cdr:y>
    </cdr:to>
    <cdr:sp macro="" textlink="">
      <cdr:nvSpPr>
        <cdr:cNvPr id="4" name="Rectangle 3"/>
        <cdr:cNvSpPr/>
      </cdr:nvSpPr>
      <cdr:spPr>
        <a:xfrm xmlns:a="http://schemas.openxmlformats.org/drawingml/2006/main">
          <a:off x="5134199" y="556656"/>
          <a:ext cx="2065234" cy="408723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2">
          <a:schemeClr val="accent2">
            <a:shade val="50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1200" b="1" dirty="0" smtClean="0">
              <a:solidFill>
                <a:schemeClr val="bg1"/>
              </a:solidFill>
            </a:rPr>
            <a:t>Peak - trough risk on  </a:t>
          </a:r>
        </a:p>
        <a:p xmlns:a="http://schemas.openxmlformats.org/drawingml/2006/main">
          <a:pPr algn="ctr"/>
          <a:r>
            <a:rPr lang="en-GB" sz="1200" b="1" dirty="0" smtClean="0">
              <a:solidFill>
                <a:schemeClr val="bg1"/>
              </a:solidFill>
            </a:rPr>
            <a:t>GYD $32M is GYD $2.5M</a:t>
          </a:r>
          <a:endParaRPr lang="en-GB" sz="12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0.89895</cdr:x>
      <cdr:y>0.27375</cdr:y>
    </cdr:from>
    <cdr:to>
      <cdr:x>0.89895</cdr:x>
      <cdr:y>0.65094</cdr:y>
    </cdr:to>
    <cdr:cxnSp macro="">
      <cdr:nvCxnSpPr>
        <cdr:cNvPr id="6" name="Straight Connector 5"/>
        <cdr:cNvCxnSpPr/>
      </cdr:nvCxnSpPr>
      <cdr:spPr>
        <a:xfrm xmlns:a="http://schemas.openxmlformats.org/drawingml/2006/main">
          <a:off x="6761483" y="979979"/>
          <a:ext cx="0" cy="1350251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6600"/>
          </a:solidFill>
          <a:prstDash val="sysDash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5E4B3F82-2ABC-184A-9E4F-647A10CBDD2C}" type="datetimeFigureOut">
              <a:rPr lang="en-US" smtClean="0"/>
              <a:t>10/23/2012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C4F7E722-319E-D441-A270-CFD8CF9E3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6272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435600B7-EEF8-1B4E-97E2-923D0BEBC9D4}" type="datetimeFigureOut">
              <a:rPr lang="en-US" smtClean="0"/>
              <a:t>10/23/2012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1675"/>
            <a:ext cx="4683125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47461"/>
            <a:ext cx="5661660" cy="4213384"/>
          </a:xfrm>
          <a:prstGeom prst="rect">
            <a:avLst/>
          </a:prstGeom>
        </p:spPr>
        <p:txBody>
          <a:bodyPr vert="horz" lIns="93936" tIns="46968" rIns="93936" bIns="46968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5685589A-8374-D14A-923C-FA6C33EF4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17032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Financial products and services</a:t>
            </a:r>
            <a:r>
              <a:rPr lang="en-US" baseline="0" dirty="0" smtClean="0"/>
              <a:t> that will be useful in Guyana’s future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5589A-8374-D14A-923C-FA6C33EF450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394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 going</a:t>
            </a:r>
            <a:r>
              <a:rPr lang="en-US" baseline="0" dirty="0" smtClean="0"/>
              <a:t> to say much about IPOs.</a:t>
            </a:r>
          </a:p>
          <a:p>
            <a:r>
              <a:rPr lang="en-US" baseline="0" dirty="0" smtClean="0"/>
              <a:t>Have already have something similar on the GASCI by CGX … panel discussion?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5589A-8374-D14A-923C-FA6C33EF450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444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Only know of 1</a:t>
            </a:r>
            <a:r>
              <a:rPr lang="en-US" baseline="0" dirty="0" smtClean="0"/>
              <a:t> businessman in Guyana using futures and not quite doing it correctly!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5589A-8374-D14A-923C-FA6C33EF450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2003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5589A-8374-D14A-923C-FA6C33EF450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2003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Explain rising</a:t>
            </a:r>
            <a:r>
              <a:rPr lang="en-US" baseline="0" dirty="0" smtClean="0"/>
              <a:t> yield curve and expectation hypothesis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85589A-8374-D14A-923C-FA6C33EF450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121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78A83-4AC1-4D47-9729-C8B996AFEE44}" type="datetime1">
              <a:rPr lang="en-GB" smtClean="0"/>
              <a:t>23/10/2012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E6BEB-7B13-634B-862F-FFE95950F252}" type="datetime1">
              <a:rPr lang="en-GB" smtClean="0"/>
              <a:t>23/10/2012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FFF56-C94A-BC44-8E0C-AA67993AB9DA}" type="datetime1">
              <a:rPr lang="en-GB" smtClean="0"/>
              <a:t>23/10/2012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230AF-FE44-7E4B-9164-0461A1F53A35}" type="datetime1">
              <a:rPr lang="en-GB" smtClean="0"/>
              <a:t>23/10/2012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7B928-EE39-084A-A6E0-0C3C062570E4}" type="datetime1">
              <a:rPr lang="en-GB" smtClean="0"/>
              <a:t>23/10/2012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96649-1802-B94C-A3AE-046170807B4A}" type="datetime1">
              <a:rPr lang="en-GB" smtClean="0"/>
              <a:t>23/10/2012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E81DA-DC16-E149-BB48-5217A8F0E95F}" type="datetime1">
              <a:rPr lang="en-GB" smtClean="0"/>
              <a:t>23/10/2012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2C5B8-3A40-DA43-A1C5-11D92DE924ED}" type="datetime1">
              <a:rPr lang="en-GB" smtClean="0"/>
              <a:t>23/10/2012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GB" smtClean="0"/>
              <a:t>Drag picture to placeholder or click icon to add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F870-B862-C849-ABBA-13B5799176B6}" type="datetime1">
              <a:rPr lang="en-GB" smtClean="0"/>
              <a:t>23/10/2012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D98F-2BAE-DB42-89EC-538C629962E6}" type="datetime1">
              <a:rPr lang="en-GB" smtClean="0"/>
              <a:t>23/10/2012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D0C39-E0D0-4549-B8CF-B407DA51B4C7}" type="datetime1">
              <a:rPr lang="en-GB" smtClean="0"/>
              <a:t>23/10/2012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F9E85A7-9ED7-2945-831B-6D00E7EFD116}" type="datetime1">
              <a:rPr lang="en-GB" smtClean="0"/>
              <a:t>23/10/2012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AA5D5A66-39BE-4103-9B2A-7D233BAA6F8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5.jpe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4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3" y="1705214"/>
            <a:ext cx="5648623" cy="1204306"/>
          </a:xfrm>
        </p:spPr>
        <p:txBody>
          <a:bodyPr/>
          <a:lstStyle/>
          <a:p>
            <a:r>
              <a:rPr lang="en-GB" dirty="0" smtClean="0"/>
              <a:t>Finance for the Future</a:t>
            </a:r>
            <a:r>
              <a:rPr lang="en-GB" sz="2400" i="1" dirty="0" smtClean="0"/>
              <a:t/>
            </a:r>
            <a:br>
              <a:rPr lang="en-GB" sz="2400" i="1" dirty="0" smtClean="0"/>
            </a:br>
            <a:r>
              <a:rPr lang="en-GB" sz="2400" i="1" dirty="0"/>
              <a:t>The Product </a:t>
            </a:r>
            <a:r>
              <a:rPr lang="en-GB" sz="2400" i="1" dirty="0" smtClean="0"/>
              <a:t>playbook</a:t>
            </a:r>
            <a:endParaRPr lang="x-none" sz="2400" b="0" i="1" u="none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875099" y="6365965"/>
            <a:ext cx="18769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by David Pollard</a:t>
            </a:r>
            <a:endParaRPr lang="en-US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975360" y="3062756"/>
            <a:ext cx="3200400" cy="18993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x-none" b="0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22960" y="3062756"/>
            <a:ext cx="3200400" cy="1824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x-none" b="0" dirty="0" smtClean="0"/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4700016" y="3062756"/>
            <a:ext cx="3200400" cy="1824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836" y="914400"/>
            <a:ext cx="3549924" cy="235182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0016" y="3399578"/>
            <a:ext cx="3551581" cy="2265535"/>
          </a:xfrm>
          <a:prstGeom prst="rect">
            <a:avLst/>
          </a:prstGeom>
        </p:spPr>
      </p:pic>
      <p:pic>
        <p:nvPicPr>
          <p:cNvPr id="20" name="01 Black Market.m4a">
            <a:hlinkClick r:id="" action="ppaction://media"/>
            <a:hlinkHover r:id="" action="ppaction://ole?verb=0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64" y="5909708"/>
            <a:ext cx="690296" cy="69029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0016" y="914400"/>
            <a:ext cx="3492809" cy="2351825"/>
          </a:xfrm>
          <a:prstGeom prst="rect">
            <a:avLst/>
          </a:prstGeom>
          <a:scene3d>
            <a:camera prst="orthographicFront">
              <a:rot lat="0" lon="0" rev="600000"/>
            </a:camera>
            <a:lightRig rig="threePt" dir="t"/>
          </a:scene3d>
        </p:spPr>
      </p:pic>
      <p:pic>
        <p:nvPicPr>
          <p:cNvPr id="24" name="Picture 23" descr="bear_spread_option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956" y="3399578"/>
            <a:ext cx="3397524" cy="2240397"/>
          </a:xfrm>
          <a:prstGeom prst="rect">
            <a:avLst/>
          </a:prstGeom>
          <a:scene3d>
            <a:camera prst="orthographicFront">
              <a:rot lat="0" lon="0" rev="20820000"/>
            </a:camera>
            <a:lightRig rig="threePt" dir="t"/>
          </a:scene3d>
        </p:spPr>
      </p:pic>
      <p:sp>
        <p:nvSpPr>
          <p:cNvPr id="27" name="Cloud 26"/>
          <p:cNvSpPr/>
          <p:nvPr/>
        </p:nvSpPr>
        <p:spPr>
          <a:xfrm>
            <a:off x="285064" y="4888991"/>
            <a:ext cx="1635193" cy="914400"/>
          </a:xfrm>
          <a:prstGeom prst="cloud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Options</a:t>
            </a:r>
            <a:endParaRPr lang="en-US" dirty="0"/>
          </a:p>
        </p:txBody>
      </p:sp>
      <p:sp>
        <p:nvSpPr>
          <p:cNvPr id="28" name="Cloud 27"/>
          <p:cNvSpPr/>
          <p:nvPr/>
        </p:nvSpPr>
        <p:spPr>
          <a:xfrm>
            <a:off x="7291827" y="3143670"/>
            <a:ext cx="1369577" cy="914400"/>
          </a:xfrm>
          <a:prstGeom prst="cloud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</a:t>
            </a:r>
          </a:p>
          <a:p>
            <a:pPr algn="ctr"/>
            <a:r>
              <a:rPr lang="en-US" dirty="0" smtClean="0"/>
              <a:t>Money</a:t>
            </a:r>
            <a:endParaRPr lang="en-US" dirty="0"/>
          </a:p>
        </p:txBody>
      </p:sp>
      <p:sp>
        <p:nvSpPr>
          <p:cNvPr id="29" name="Cloud 28"/>
          <p:cNvSpPr/>
          <p:nvPr/>
        </p:nvSpPr>
        <p:spPr>
          <a:xfrm>
            <a:off x="5081009" y="249978"/>
            <a:ext cx="2052534" cy="914400"/>
          </a:xfrm>
          <a:prstGeom prst="cloud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Forwards &amp;</a:t>
            </a:r>
          </a:p>
          <a:p>
            <a:pPr algn="ctr"/>
            <a:r>
              <a:rPr lang="en-US" dirty="0"/>
              <a:t>F</a:t>
            </a:r>
            <a:r>
              <a:rPr lang="en-US" dirty="0" smtClean="0"/>
              <a:t>utures</a:t>
            </a:r>
            <a:endParaRPr lang="en-US" dirty="0"/>
          </a:p>
        </p:txBody>
      </p:sp>
      <p:sp>
        <p:nvSpPr>
          <p:cNvPr id="30" name="Cloud 29"/>
          <p:cNvSpPr/>
          <p:nvPr/>
        </p:nvSpPr>
        <p:spPr>
          <a:xfrm>
            <a:off x="975360" y="457200"/>
            <a:ext cx="1369577" cy="914400"/>
          </a:xfrm>
          <a:prstGeom prst="cloud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</a:t>
            </a:r>
            <a:r>
              <a:rPr lang="en-US" dirty="0" smtClean="0"/>
              <a:t>rading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2770293" y="588200"/>
            <a:ext cx="1405467" cy="30777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Bursa Malaysia</a:t>
            </a:r>
            <a:endParaRPr lang="en-US" sz="1400" dirty="0"/>
          </a:p>
        </p:txBody>
      </p:sp>
      <p:sp>
        <p:nvSpPr>
          <p:cNvPr id="32" name="TextBox 31"/>
          <p:cNvSpPr txBox="1"/>
          <p:nvPr/>
        </p:nvSpPr>
        <p:spPr>
          <a:xfrm>
            <a:off x="7416799" y="434312"/>
            <a:ext cx="694267" cy="30777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CME</a:t>
            </a:r>
            <a:endParaRPr lang="en-US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6846130" y="5665113"/>
            <a:ext cx="1405467" cy="30777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Facebook IPO</a:t>
            </a:r>
            <a:endParaRPr lang="en-US" sz="1400" dirty="0"/>
          </a:p>
        </p:txBody>
      </p:sp>
      <p:pic>
        <p:nvPicPr>
          <p:cNvPr id="34" name="Picture 33" descr="yield_curve.jpg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467" y="5081479"/>
            <a:ext cx="1915921" cy="1280427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0327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Paper based </a:t>
            </a:r>
            <a:r>
              <a:rPr lang="x-none" b="0" i="0" u="none" dirty="0" smtClean="0"/>
              <a:t>Trad</a:t>
            </a:r>
            <a:r>
              <a:rPr lang="en-GB" b="0" i="0" u="none" dirty="0" smtClean="0"/>
              <a:t>E</a:t>
            </a:r>
            <a:endParaRPr lang="x-none" b="0" i="0" u="none" dirty="0" smtClean="0"/>
          </a:p>
        </p:txBody>
      </p:sp>
      <p:pic>
        <p:nvPicPr>
          <p:cNvPr id="11" name="Content Placeholder 10" descr="company_registrar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alphaModFix amt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halk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107" b="18107"/>
          <a:stretch>
            <a:fillRect/>
          </a:stretch>
        </p:blipFill>
        <p:spPr>
          <a:xfrm>
            <a:off x="3503963" y="4032748"/>
            <a:ext cx="2125400" cy="1011657"/>
          </a:xfrm>
        </p:spPr>
      </p:pic>
      <p:pic>
        <p:nvPicPr>
          <p:cNvPr id="4" name="Picture 3" descr="book_order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910" y="1090572"/>
            <a:ext cx="1570181" cy="131233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02108" y="2777734"/>
            <a:ext cx="1284802" cy="5124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BROKER A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59574" y="2818728"/>
            <a:ext cx="1044830" cy="41591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CLIENT CA</a:t>
            </a:r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5357091" y="2777734"/>
            <a:ext cx="1284802" cy="5124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BROKER B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492162" y="2818728"/>
            <a:ext cx="1044830" cy="41591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CLIENT CB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3896556" y="5044405"/>
            <a:ext cx="1361581" cy="5847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Company</a:t>
            </a:r>
          </a:p>
          <a:p>
            <a:pPr algn="ctr"/>
            <a:r>
              <a:rPr lang="en-US" sz="1600" dirty="0" smtClean="0"/>
              <a:t>Registrar</a:t>
            </a:r>
            <a:endParaRPr lang="en-US" sz="1600" dirty="0"/>
          </a:p>
        </p:txBody>
      </p:sp>
      <p:cxnSp>
        <p:nvCxnSpPr>
          <p:cNvPr id="19" name="Elbow Connector 18"/>
          <p:cNvCxnSpPr>
            <a:stCxn id="5" idx="0"/>
          </p:cNvCxnSpPr>
          <p:nvPr/>
        </p:nvCxnSpPr>
        <p:spPr>
          <a:xfrm rot="5400000" flipH="1" flipV="1">
            <a:off x="2893825" y="1884650"/>
            <a:ext cx="1143768" cy="642401"/>
          </a:xfrm>
          <a:prstGeom prst="bentConnector3">
            <a:avLst>
              <a:gd name="adj1" fmla="val 99351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7"/>
          <p:cNvCxnSpPr>
            <a:stCxn id="9" idx="0"/>
          </p:cNvCxnSpPr>
          <p:nvPr/>
        </p:nvCxnSpPr>
        <p:spPr>
          <a:xfrm rot="16200000" flipV="1">
            <a:off x="5106408" y="1884649"/>
            <a:ext cx="1143768" cy="642401"/>
          </a:xfrm>
          <a:prstGeom prst="bentConnector3">
            <a:avLst>
              <a:gd name="adj1" fmla="val 10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1704404" y="2818728"/>
            <a:ext cx="79770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5" idx="1"/>
            <a:endCxn id="7" idx="3"/>
          </p:cNvCxnSpPr>
          <p:nvPr/>
        </p:nvCxnSpPr>
        <p:spPr>
          <a:xfrm flipH="1" flipV="1">
            <a:off x="1704404" y="3026687"/>
            <a:ext cx="797704" cy="728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1704404" y="3234646"/>
            <a:ext cx="79770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903066" y="2566729"/>
            <a:ext cx="457047" cy="2616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/>
              <a:t>Buy</a:t>
            </a:r>
            <a:endParaRPr lang="en-US" sz="1100" dirty="0"/>
          </a:p>
        </p:txBody>
      </p:sp>
      <p:sp>
        <p:nvSpPr>
          <p:cNvPr id="54" name="TextBox 53"/>
          <p:cNvSpPr txBox="1"/>
          <p:nvPr/>
        </p:nvSpPr>
        <p:spPr>
          <a:xfrm>
            <a:off x="2565647" y="2072971"/>
            <a:ext cx="526875" cy="2616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/>
              <a:t>Buy</a:t>
            </a:r>
            <a:endParaRPr lang="en-US" sz="1100" dirty="0"/>
          </a:p>
        </p:txBody>
      </p:sp>
      <p:sp>
        <p:nvSpPr>
          <p:cNvPr id="55" name="TextBox 54"/>
          <p:cNvSpPr txBox="1"/>
          <p:nvPr/>
        </p:nvSpPr>
        <p:spPr>
          <a:xfrm>
            <a:off x="6073759" y="2073781"/>
            <a:ext cx="402235" cy="2616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/>
              <a:t>Sell</a:t>
            </a:r>
            <a:endParaRPr lang="en-US" sz="1100" dirty="0"/>
          </a:p>
        </p:txBody>
      </p:sp>
      <p:sp>
        <p:nvSpPr>
          <p:cNvPr id="56" name="Vertical Scroll 55"/>
          <p:cNvSpPr/>
          <p:nvPr/>
        </p:nvSpPr>
        <p:spPr>
          <a:xfrm>
            <a:off x="1866436" y="2928556"/>
            <a:ext cx="188682" cy="196262"/>
          </a:xfrm>
          <a:prstGeom prst="verticalScroll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7" name="Vertical Scroll 56"/>
          <p:cNvSpPr/>
          <p:nvPr/>
        </p:nvSpPr>
        <p:spPr>
          <a:xfrm>
            <a:off x="2171431" y="3120080"/>
            <a:ext cx="188682" cy="196262"/>
          </a:xfrm>
          <a:prstGeom prst="verticalScroll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H="1">
            <a:off x="6641893" y="2818728"/>
            <a:ext cx="85026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stCxn id="9" idx="3"/>
            <a:endCxn id="10" idx="1"/>
          </p:cNvCxnSpPr>
          <p:nvPr/>
        </p:nvCxnSpPr>
        <p:spPr>
          <a:xfrm flipV="1">
            <a:off x="6641893" y="3026687"/>
            <a:ext cx="850269" cy="728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flipH="1">
            <a:off x="6641893" y="3234646"/>
            <a:ext cx="85026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6864846" y="2557118"/>
            <a:ext cx="402235" cy="2616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/>
              <a:t>Sell</a:t>
            </a:r>
            <a:endParaRPr lang="en-US" sz="1100" dirty="0"/>
          </a:p>
        </p:txBody>
      </p:sp>
      <p:cxnSp>
        <p:nvCxnSpPr>
          <p:cNvPr id="71" name="Straight Arrow Connector 70"/>
          <p:cNvCxnSpPr/>
          <p:nvPr/>
        </p:nvCxnSpPr>
        <p:spPr>
          <a:xfrm>
            <a:off x="3786910" y="2818728"/>
            <a:ext cx="157018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H="1">
            <a:off x="3786910" y="3234646"/>
            <a:ext cx="157018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Vertical Scroll 58"/>
          <p:cNvSpPr/>
          <p:nvPr/>
        </p:nvSpPr>
        <p:spPr>
          <a:xfrm>
            <a:off x="4414264" y="3154358"/>
            <a:ext cx="188682" cy="196262"/>
          </a:xfrm>
          <a:prstGeom prst="verticalScroll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5" name="TextBox 74"/>
          <p:cNvSpPr txBox="1"/>
          <p:nvPr/>
        </p:nvSpPr>
        <p:spPr>
          <a:xfrm>
            <a:off x="4054922" y="3299754"/>
            <a:ext cx="9134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Transfer form</a:t>
            </a:r>
            <a:endParaRPr lang="en-US" sz="1000" dirty="0"/>
          </a:p>
        </p:txBody>
      </p:sp>
      <p:sp>
        <p:nvSpPr>
          <p:cNvPr id="76" name="Rectangle 75"/>
          <p:cNvSpPr/>
          <p:nvPr/>
        </p:nvSpPr>
        <p:spPr>
          <a:xfrm>
            <a:off x="4376543" y="2510910"/>
            <a:ext cx="3369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Lucida Grande"/>
                <a:ea typeface="Lucida Grande"/>
                <a:cs typeface="Lucida Grande"/>
              </a:rPr>
              <a:t>$</a:t>
            </a:r>
            <a:endParaRPr lang="en-US" dirty="0"/>
          </a:p>
        </p:txBody>
      </p:sp>
      <p:sp>
        <p:nvSpPr>
          <p:cNvPr id="58" name="Vertical Scroll 57"/>
          <p:cNvSpPr/>
          <p:nvPr/>
        </p:nvSpPr>
        <p:spPr>
          <a:xfrm>
            <a:off x="6788414" y="3136515"/>
            <a:ext cx="188682" cy="196262"/>
          </a:xfrm>
          <a:prstGeom prst="verticalScroll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0" name="Vertical Scroll 59"/>
          <p:cNvSpPr/>
          <p:nvPr/>
        </p:nvSpPr>
        <p:spPr>
          <a:xfrm>
            <a:off x="7164812" y="2923818"/>
            <a:ext cx="188682" cy="196262"/>
          </a:xfrm>
          <a:prstGeom prst="verticalScroll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80" name="Straight Arrow Connector 79"/>
          <p:cNvCxnSpPr/>
          <p:nvPr/>
        </p:nvCxnSpPr>
        <p:spPr>
          <a:xfrm flipH="1" flipV="1">
            <a:off x="2789540" y="3290204"/>
            <a:ext cx="754455" cy="7425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Vertical Scroll 80"/>
          <p:cNvSpPr/>
          <p:nvPr/>
        </p:nvSpPr>
        <p:spPr>
          <a:xfrm>
            <a:off x="3144508" y="3626549"/>
            <a:ext cx="188682" cy="196262"/>
          </a:xfrm>
          <a:prstGeom prst="verticalScroll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83" name="Straight Arrow Connector 82"/>
          <p:cNvCxnSpPr/>
          <p:nvPr/>
        </p:nvCxnSpPr>
        <p:spPr>
          <a:xfrm>
            <a:off x="3397033" y="3299754"/>
            <a:ext cx="779753" cy="7425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stCxn id="9" idx="2"/>
          </p:cNvCxnSpPr>
          <p:nvPr/>
        </p:nvCxnSpPr>
        <p:spPr>
          <a:xfrm flipH="1">
            <a:off x="5260545" y="3290204"/>
            <a:ext cx="738947" cy="7425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Vertical Scroll 67"/>
          <p:cNvSpPr/>
          <p:nvPr/>
        </p:nvSpPr>
        <p:spPr>
          <a:xfrm>
            <a:off x="5535022" y="3576670"/>
            <a:ext cx="188682" cy="196262"/>
          </a:xfrm>
          <a:prstGeom prst="verticalScroll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sp>
        <p:nvSpPr>
          <p:cNvPr id="67" name="Vertical Scroll 66"/>
          <p:cNvSpPr/>
          <p:nvPr/>
        </p:nvSpPr>
        <p:spPr>
          <a:xfrm>
            <a:off x="3692569" y="3576670"/>
            <a:ext cx="188682" cy="196262"/>
          </a:xfrm>
          <a:prstGeom prst="verticalScroll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5665297" y="3547830"/>
            <a:ext cx="569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Shares</a:t>
            </a:r>
            <a:endParaRPr lang="en-US" sz="1000" dirty="0"/>
          </a:p>
        </p:txBody>
      </p:sp>
      <p:sp>
        <p:nvSpPr>
          <p:cNvPr id="86" name="TextBox 85"/>
          <p:cNvSpPr txBox="1"/>
          <p:nvPr/>
        </p:nvSpPr>
        <p:spPr>
          <a:xfrm>
            <a:off x="4054922" y="2073781"/>
            <a:ext cx="940972" cy="30777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Exchange</a:t>
            </a:r>
            <a:endParaRPr lang="en-US" sz="1400" dirty="0"/>
          </a:p>
        </p:txBody>
      </p:sp>
      <p:sp>
        <p:nvSpPr>
          <p:cNvPr id="87" name="Content Placeholder 2"/>
          <p:cNvSpPr txBox="1">
            <a:spLocks/>
          </p:cNvSpPr>
          <p:nvPr/>
        </p:nvSpPr>
        <p:spPr>
          <a:xfrm>
            <a:off x="576299" y="4468185"/>
            <a:ext cx="2213241" cy="959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0" dirty="0" smtClean="0">
                <a:solidFill>
                  <a:schemeClr val="bg1"/>
                </a:solidFill>
              </a:rPr>
              <a:t>Bad because</a:t>
            </a:r>
            <a:endParaRPr lang="x-none" b="0" dirty="0" smtClean="0">
              <a:solidFill>
                <a:schemeClr val="bg1"/>
              </a:solidFill>
            </a:endParaRPr>
          </a:p>
          <a:p>
            <a:pPr lvl="1"/>
            <a:r>
              <a:rPr lang="en-GB" dirty="0" smtClean="0">
                <a:solidFill>
                  <a:schemeClr val="bg1"/>
                </a:solidFill>
              </a:rPr>
              <a:t>Missed Dividends</a:t>
            </a:r>
          </a:p>
          <a:p>
            <a:pPr lvl="1"/>
            <a:r>
              <a:rPr lang="en-GB" dirty="0" smtClean="0">
                <a:solidFill>
                  <a:schemeClr val="bg1"/>
                </a:solidFill>
              </a:rPr>
              <a:t>Increased Risk</a:t>
            </a:r>
            <a:endParaRPr lang="x-none" dirty="0" smtClean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err="1" smtClean="0"/>
              <a:t>CENtral</a:t>
            </a:r>
            <a:r>
              <a:rPr lang="en-GB" b="0" i="0" u="none" dirty="0" smtClean="0"/>
              <a:t> depository</a:t>
            </a:r>
            <a:endParaRPr lang="x-none" b="0" i="0" u="none" dirty="0" smtClean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6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190" y="4032748"/>
            <a:ext cx="2489264" cy="1879225"/>
          </a:xfrm>
        </p:spPr>
      </p:pic>
      <p:pic>
        <p:nvPicPr>
          <p:cNvPr id="4" name="Picture 3" descr="book_order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910" y="1090572"/>
            <a:ext cx="1570181" cy="131233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02108" y="2777734"/>
            <a:ext cx="1284802" cy="5124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BROKER A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59574" y="2818728"/>
            <a:ext cx="1044830" cy="41591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CLIENT CA</a:t>
            </a:r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5357091" y="2777734"/>
            <a:ext cx="1284802" cy="5124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BROKER B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492162" y="2818728"/>
            <a:ext cx="1044830" cy="41591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CLIENT CB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3943524" y="5911973"/>
            <a:ext cx="1361581" cy="5847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Central</a:t>
            </a:r>
          </a:p>
          <a:p>
            <a:pPr algn="ctr"/>
            <a:r>
              <a:rPr lang="en-US" sz="1600" dirty="0" smtClean="0"/>
              <a:t>Depository</a:t>
            </a:r>
            <a:endParaRPr lang="en-US" sz="1600" dirty="0"/>
          </a:p>
        </p:txBody>
      </p:sp>
      <p:cxnSp>
        <p:nvCxnSpPr>
          <p:cNvPr id="19" name="Elbow Connector 18"/>
          <p:cNvCxnSpPr>
            <a:stCxn id="5" idx="0"/>
          </p:cNvCxnSpPr>
          <p:nvPr/>
        </p:nvCxnSpPr>
        <p:spPr>
          <a:xfrm rot="5400000" flipH="1" flipV="1">
            <a:off x="2893825" y="1884650"/>
            <a:ext cx="1143768" cy="642401"/>
          </a:xfrm>
          <a:prstGeom prst="bentConnector3">
            <a:avLst>
              <a:gd name="adj1" fmla="val 99351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7"/>
          <p:cNvCxnSpPr>
            <a:stCxn id="9" idx="0"/>
          </p:cNvCxnSpPr>
          <p:nvPr/>
        </p:nvCxnSpPr>
        <p:spPr>
          <a:xfrm rot="16200000" flipV="1">
            <a:off x="5106408" y="1884649"/>
            <a:ext cx="1143768" cy="642401"/>
          </a:xfrm>
          <a:prstGeom prst="bentConnector3">
            <a:avLst>
              <a:gd name="adj1" fmla="val 10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1704404" y="2818728"/>
            <a:ext cx="79770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837678" y="2566729"/>
            <a:ext cx="462711" cy="2616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/>
              <a:t>Buy</a:t>
            </a:r>
            <a:endParaRPr lang="en-US" sz="1100" dirty="0"/>
          </a:p>
        </p:txBody>
      </p:sp>
      <p:sp>
        <p:nvSpPr>
          <p:cNvPr id="54" name="TextBox 53"/>
          <p:cNvSpPr txBox="1"/>
          <p:nvPr/>
        </p:nvSpPr>
        <p:spPr>
          <a:xfrm>
            <a:off x="2601157" y="2072971"/>
            <a:ext cx="491366" cy="2616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/>
              <a:t>Buy</a:t>
            </a:r>
            <a:endParaRPr lang="en-US" sz="1100" dirty="0"/>
          </a:p>
        </p:txBody>
      </p:sp>
      <p:sp>
        <p:nvSpPr>
          <p:cNvPr id="55" name="TextBox 54"/>
          <p:cNvSpPr txBox="1"/>
          <p:nvPr/>
        </p:nvSpPr>
        <p:spPr>
          <a:xfrm>
            <a:off x="6073759" y="2073781"/>
            <a:ext cx="402235" cy="2616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/>
              <a:t>Sell</a:t>
            </a:r>
            <a:endParaRPr lang="en-US" sz="1100" dirty="0"/>
          </a:p>
        </p:txBody>
      </p:sp>
      <p:cxnSp>
        <p:nvCxnSpPr>
          <p:cNvPr id="62" name="Straight Arrow Connector 61"/>
          <p:cNvCxnSpPr/>
          <p:nvPr/>
        </p:nvCxnSpPr>
        <p:spPr>
          <a:xfrm flipH="1">
            <a:off x="6641893" y="2818728"/>
            <a:ext cx="85026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6864846" y="2557118"/>
            <a:ext cx="402235" cy="2616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/>
              <a:t>Sell</a:t>
            </a:r>
            <a:endParaRPr lang="en-US" sz="1100" dirty="0"/>
          </a:p>
        </p:txBody>
      </p:sp>
      <p:cxnSp>
        <p:nvCxnSpPr>
          <p:cNvPr id="71" name="Straight Arrow Connector 70"/>
          <p:cNvCxnSpPr/>
          <p:nvPr/>
        </p:nvCxnSpPr>
        <p:spPr>
          <a:xfrm>
            <a:off x="3786910" y="2818728"/>
            <a:ext cx="157018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4376543" y="4283519"/>
            <a:ext cx="3369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Lucida Grande"/>
                <a:ea typeface="Lucida Grande"/>
                <a:cs typeface="Lucida Grande"/>
              </a:rPr>
              <a:t>$</a:t>
            </a:r>
            <a:endParaRPr lang="en-US" dirty="0"/>
          </a:p>
        </p:txBody>
      </p:sp>
      <p:sp>
        <p:nvSpPr>
          <p:cNvPr id="85" name="TextBox 84"/>
          <p:cNvSpPr txBox="1"/>
          <p:nvPr/>
        </p:nvSpPr>
        <p:spPr>
          <a:xfrm>
            <a:off x="5958577" y="3576670"/>
            <a:ext cx="829419" cy="24622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000" dirty="0" smtClean="0"/>
              <a:t>I sell for CB</a:t>
            </a:r>
            <a:endParaRPr lang="en-US" sz="1000" dirty="0"/>
          </a:p>
        </p:txBody>
      </p:sp>
      <p:sp>
        <p:nvSpPr>
          <p:cNvPr id="86" name="TextBox 85"/>
          <p:cNvSpPr txBox="1"/>
          <p:nvPr/>
        </p:nvSpPr>
        <p:spPr>
          <a:xfrm>
            <a:off x="4054314" y="2073781"/>
            <a:ext cx="940972" cy="30777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Exchange</a:t>
            </a:r>
            <a:endParaRPr lang="en-US" sz="1400" dirty="0"/>
          </a:p>
        </p:txBody>
      </p:sp>
      <p:sp>
        <p:nvSpPr>
          <p:cNvPr id="40" name="Content Placeholder 2"/>
          <p:cNvSpPr txBox="1">
            <a:spLocks/>
          </p:cNvSpPr>
          <p:nvPr/>
        </p:nvSpPr>
        <p:spPr>
          <a:xfrm>
            <a:off x="576299" y="4468185"/>
            <a:ext cx="2213241" cy="959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0" dirty="0" smtClean="0">
                <a:solidFill>
                  <a:schemeClr val="bg1"/>
                </a:solidFill>
              </a:rPr>
              <a:t>Good because</a:t>
            </a:r>
            <a:endParaRPr lang="x-none" b="0" dirty="0" smtClean="0">
              <a:solidFill>
                <a:schemeClr val="bg1"/>
              </a:solidFill>
            </a:endParaRPr>
          </a:p>
          <a:p>
            <a:pPr lvl="1"/>
            <a:r>
              <a:rPr lang="en-GB" dirty="0" smtClean="0">
                <a:solidFill>
                  <a:schemeClr val="bg1"/>
                </a:solidFill>
              </a:rPr>
              <a:t>Fast &amp; efficient</a:t>
            </a:r>
          </a:p>
          <a:p>
            <a:pPr lvl="1"/>
            <a:r>
              <a:rPr lang="en-GB" dirty="0" smtClean="0">
                <a:solidFill>
                  <a:schemeClr val="bg1"/>
                </a:solidFill>
              </a:rPr>
              <a:t>Secure</a:t>
            </a:r>
            <a:endParaRPr lang="x-none" dirty="0" smtClean="0">
              <a:solidFill>
                <a:schemeClr val="bg1"/>
              </a:solidFill>
            </a:endParaRPr>
          </a:p>
        </p:txBody>
      </p:sp>
      <p:sp>
        <p:nvSpPr>
          <p:cNvPr id="41" name="Lightning Bolt 40"/>
          <p:cNvSpPr/>
          <p:nvPr/>
        </p:nvSpPr>
        <p:spPr>
          <a:xfrm>
            <a:off x="3092522" y="3247762"/>
            <a:ext cx="376861" cy="784986"/>
          </a:xfrm>
          <a:prstGeom prst="lightningBol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3" name="Can 42"/>
          <p:cNvSpPr/>
          <p:nvPr/>
        </p:nvSpPr>
        <p:spPr>
          <a:xfrm>
            <a:off x="4883685" y="4270583"/>
            <a:ext cx="715971" cy="686283"/>
          </a:xfrm>
          <a:prstGeom prst="can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dirty="0"/>
              <a:t>B</a:t>
            </a:r>
            <a:endParaRPr lang="en-US" dirty="0" smtClean="0"/>
          </a:p>
        </p:txBody>
      </p:sp>
      <p:sp>
        <p:nvSpPr>
          <p:cNvPr id="45" name="Can 44"/>
          <p:cNvSpPr/>
          <p:nvPr/>
        </p:nvSpPr>
        <p:spPr>
          <a:xfrm>
            <a:off x="3558193" y="4270583"/>
            <a:ext cx="715971" cy="686283"/>
          </a:xfrm>
          <a:prstGeom prst="can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dirty="0" smtClean="0"/>
              <a:t>A</a:t>
            </a:r>
          </a:p>
        </p:txBody>
      </p:sp>
      <p:sp>
        <p:nvSpPr>
          <p:cNvPr id="47" name="Can 46"/>
          <p:cNvSpPr/>
          <p:nvPr/>
        </p:nvSpPr>
        <p:spPr>
          <a:xfrm>
            <a:off x="3595503" y="5198971"/>
            <a:ext cx="606600" cy="596578"/>
          </a:xfrm>
          <a:prstGeom prst="can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dirty="0" smtClean="0"/>
              <a:t>CA</a:t>
            </a:r>
          </a:p>
        </p:txBody>
      </p:sp>
      <p:sp>
        <p:nvSpPr>
          <p:cNvPr id="48" name="Can 47"/>
          <p:cNvSpPr/>
          <p:nvPr/>
        </p:nvSpPr>
        <p:spPr>
          <a:xfrm>
            <a:off x="4957245" y="5198971"/>
            <a:ext cx="606600" cy="596578"/>
          </a:xfrm>
          <a:prstGeom prst="can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dirty="0" smtClean="0"/>
              <a:t>CB</a:t>
            </a:r>
          </a:p>
        </p:txBody>
      </p:sp>
      <p:cxnSp>
        <p:nvCxnSpPr>
          <p:cNvPr id="17" name="Straight Arrow Connector 16"/>
          <p:cNvCxnSpPr>
            <a:stCxn id="45" idx="4"/>
          </p:cNvCxnSpPr>
          <p:nvPr/>
        </p:nvCxnSpPr>
        <p:spPr>
          <a:xfrm flipV="1">
            <a:off x="4274164" y="4612230"/>
            <a:ext cx="609521" cy="149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48" idx="2"/>
          </p:cNvCxnSpPr>
          <p:nvPr/>
        </p:nvCxnSpPr>
        <p:spPr>
          <a:xfrm flipH="1" flipV="1">
            <a:off x="4202103" y="5496055"/>
            <a:ext cx="755142" cy="120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1" name="Vertical Scroll 80"/>
          <p:cNvSpPr/>
          <p:nvPr/>
        </p:nvSpPr>
        <p:spPr>
          <a:xfrm>
            <a:off x="4524800" y="5399129"/>
            <a:ext cx="188682" cy="196262"/>
          </a:xfrm>
          <a:prstGeom prst="verticalScroll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sp>
        <p:nvSpPr>
          <p:cNvPr id="61" name="Lightning Bolt 60"/>
          <p:cNvSpPr/>
          <p:nvPr/>
        </p:nvSpPr>
        <p:spPr>
          <a:xfrm>
            <a:off x="5599656" y="3247762"/>
            <a:ext cx="358921" cy="794536"/>
          </a:xfrm>
          <a:prstGeom prst="lightningBolt">
            <a:avLst/>
          </a:prstGeom>
          <a:ln/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2280489" y="3561494"/>
            <a:ext cx="829419" cy="24622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000" dirty="0" smtClean="0"/>
              <a:t>I buy for CA</a:t>
            </a:r>
            <a:endParaRPr lang="en-US" sz="1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95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0" i="0" u="none" dirty="0" smtClean="0"/>
              <a:t>Hedging 101</a:t>
            </a:r>
            <a:r>
              <a:rPr lang="en-GB" b="0" i="0" u="none" dirty="0" smtClean="0"/>
              <a:t>: FRA</a:t>
            </a:r>
            <a:r>
              <a:rPr lang="en-GB" b="0" i="0" u="none" cap="none" dirty="0" smtClean="0"/>
              <a:t>s</a:t>
            </a:r>
            <a:endParaRPr lang="x-none" b="0" i="0" u="none" cap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GB" b="1" i="0" u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Mr </a:t>
            </a:r>
            <a:r>
              <a:rPr lang="en-GB" b="1" i="0" u="none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Ragnauth’s</a:t>
            </a:r>
            <a:r>
              <a:rPr lang="en-GB" b="1" i="0" u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rice sale problem</a:t>
            </a:r>
            <a:endParaRPr lang="x-none" b="1" i="0" u="none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lvl="2"/>
            <a:r>
              <a:rPr lang="en-GB" dirty="0" smtClean="0"/>
              <a:t>He agreed </a:t>
            </a:r>
            <a:r>
              <a:rPr lang="en-GB" b="0" i="0" u="none" dirty="0" smtClean="0"/>
              <a:t>sale of rice to Trinidadian customer for TTD 1M in 6 months time</a:t>
            </a:r>
          </a:p>
          <a:p>
            <a:pPr lvl="2"/>
            <a:r>
              <a:rPr lang="en-GB" dirty="0" smtClean="0"/>
              <a:t>Needs money in GYD but how much will he get?</a:t>
            </a:r>
            <a:endParaRPr lang="x-none" b="0" i="0" u="none" dirty="0" smtClean="0"/>
          </a:p>
          <a:p>
            <a:pPr lvl="2"/>
            <a:r>
              <a:rPr lang="en-GB" dirty="0"/>
              <a:t>C</a:t>
            </a:r>
            <a:r>
              <a:rPr lang="en-GB" dirty="0" smtClean="0"/>
              <a:t>an he fix the TTD/GYD exchange rate NOW for his upcoming transaction in SIX MONTHS time and at what rate?</a:t>
            </a:r>
          </a:p>
          <a:p>
            <a:pPr lvl="2"/>
            <a:r>
              <a:rPr lang="en-GB" b="0" i="0" u="sng" dirty="0" smtClean="0"/>
              <a:t>Yes he can</a:t>
            </a:r>
            <a:r>
              <a:rPr lang="en-GB" b="0" i="0" u="none" dirty="0" smtClean="0"/>
              <a:t>!</a:t>
            </a:r>
          </a:p>
          <a:p>
            <a:pPr lvl="3"/>
            <a:r>
              <a:rPr lang="en-GB" dirty="0" smtClean="0"/>
              <a:t>Do a six month Forward Rate Agreement (FRA) for the TTD/GYD rate</a:t>
            </a:r>
          </a:p>
          <a:p>
            <a:pPr lvl="2"/>
            <a:r>
              <a:rPr lang="en-GB" b="0" i="0" u="none" dirty="0" smtClean="0"/>
              <a:t>How can his favourite </a:t>
            </a:r>
            <a:r>
              <a:rPr lang="en-GB" b="0" i="0" u="none" dirty="0" err="1" smtClean="0"/>
              <a:t>Cambio</a:t>
            </a:r>
            <a:r>
              <a:rPr lang="en-GB" b="0" i="0" u="none" dirty="0" smtClean="0"/>
              <a:t> trader arrange this FRA for him?</a:t>
            </a:r>
          </a:p>
          <a:p>
            <a:pPr lvl="3"/>
            <a:r>
              <a:rPr lang="en-GB" dirty="0"/>
              <a:t>U</a:t>
            </a:r>
            <a:r>
              <a:rPr lang="en-GB" dirty="0" smtClean="0"/>
              <a:t>se </a:t>
            </a:r>
            <a:r>
              <a:rPr lang="en-GB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ARBITRAGE </a:t>
            </a:r>
            <a:r>
              <a:rPr lang="en-GB" dirty="0" smtClean="0"/>
              <a:t>in a Forward Rate Trade …</a:t>
            </a:r>
            <a:endParaRPr lang="x-none" b="0" i="0" u="none" dirty="0" smtClean="0"/>
          </a:p>
          <a:p>
            <a:pPr lvl="4"/>
            <a:r>
              <a:rPr lang="en-GB" dirty="0" smtClean="0"/>
              <a:t>Not by </a:t>
            </a:r>
            <a:r>
              <a:rPr lang="en-GB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FORECASTING!</a:t>
            </a:r>
            <a:endParaRPr lang="en-GB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63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TTD / GYD risk</a:t>
            </a:r>
            <a:endParaRPr lang="x-none" b="0" i="0" u="none" dirty="0" smtClean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5248121"/>
              </p:ext>
            </p:extLst>
          </p:nvPr>
        </p:nvGraphicFramePr>
        <p:xfrm>
          <a:off x="822325" y="1100138"/>
          <a:ext cx="7521575" cy="3579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62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The forward rate trade</a:t>
            </a:r>
            <a:endParaRPr lang="x-none" b="0" i="0" u="none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3591178" y="2890268"/>
            <a:ext cx="11407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Six months</a:t>
            </a:r>
            <a:endParaRPr lang="en-US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955304" y="1149137"/>
            <a:ext cx="678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GYD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955304" y="4225050"/>
            <a:ext cx="678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TTD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634124" y="1179915"/>
            <a:ext cx="1883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2"/>
                </a:solidFill>
              </a:rPr>
              <a:t>6m deposit rate 1.8%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97629" y="4255828"/>
            <a:ext cx="1883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/>
                </a:solidFill>
              </a:rPr>
              <a:t>6m loan rate 7.75%</a:t>
            </a:r>
            <a:endParaRPr lang="en-US" sz="1400" dirty="0">
              <a:solidFill>
                <a:schemeClr val="accent3"/>
              </a:solidFill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1817486" y="1448783"/>
            <a:ext cx="6495350" cy="2897567"/>
            <a:chOff x="1817486" y="1448783"/>
            <a:chExt cx="6495350" cy="2897567"/>
          </a:xfrm>
        </p:grpSpPr>
        <p:grpSp>
          <p:nvGrpSpPr>
            <p:cNvPr id="35" name="Group 34"/>
            <p:cNvGrpSpPr/>
            <p:nvPr/>
          </p:nvGrpSpPr>
          <p:grpSpPr>
            <a:xfrm>
              <a:off x="1817486" y="1448783"/>
              <a:ext cx="5248083" cy="2897567"/>
              <a:chOff x="1817486" y="1448783"/>
              <a:chExt cx="5248083" cy="2897567"/>
            </a:xfrm>
          </p:grpSpPr>
          <p:cxnSp>
            <p:nvCxnSpPr>
              <p:cNvPr id="5" name="Straight Connector 4"/>
              <p:cNvCxnSpPr>
                <a:stCxn id="28" idx="3"/>
              </p:cNvCxnSpPr>
              <p:nvPr/>
            </p:nvCxnSpPr>
            <p:spPr>
              <a:xfrm>
                <a:off x="1817486" y="2890268"/>
                <a:ext cx="5248083" cy="1824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Arrow Connector 6"/>
              <p:cNvCxnSpPr/>
              <p:nvPr/>
            </p:nvCxnSpPr>
            <p:spPr>
              <a:xfrm flipH="1">
                <a:off x="1955285" y="2908515"/>
                <a:ext cx="1" cy="120427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/>
              <p:cNvCxnSpPr/>
              <p:nvPr/>
            </p:nvCxnSpPr>
            <p:spPr>
              <a:xfrm>
                <a:off x="6706145" y="2908515"/>
                <a:ext cx="0" cy="1437835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/>
              <p:cNvCxnSpPr/>
              <p:nvPr/>
            </p:nvCxnSpPr>
            <p:spPr>
              <a:xfrm flipV="1">
                <a:off x="1947985" y="1799119"/>
                <a:ext cx="0" cy="110209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 flipV="1">
                <a:off x="6698845" y="1448783"/>
                <a:ext cx="0" cy="145243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22" name="TextBox 21"/>
            <p:cNvSpPr txBox="1"/>
            <p:nvPr/>
          </p:nvSpPr>
          <p:spPr>
            <a:xfrm>
              <a:off x="2084906" y="3711366"/>
              <a:ext cx="11313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$962,696</a:t>
              </a:r>
              <a:endParaRPr lang="en-US" sz="16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809213" y="1783649"/>
              <a:ext cx="15036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$30,338, 189</a:t>
              </a:r>
              <a:endParaRPr lang="en-US" sz="16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084905" y="1799119"/>
              <a:ext cx="14542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$30,067,581</a:t>
              </a:r>
              <a:endParaRPr lang="en-US" sz="16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809214" y="3774239"/>
              <a:ext cx="11313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TTD $1M</a:t>
              </a:r>
              <a:endParaRPr lang="en-US" sz="1600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364021" y="3589573"/>
            <a:ext cx="2446977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/>
                </a:solidFill>
              </a:rPr>
              <a:t>1) Borrow an amount at 7.75% to owe TTD $1M in 6m</a:t>
            </a:r>
            <a:endParaRPr lang="en-US" sz="1400" dirty="0">
              <a:solidFill>
                <a:schemeClr val="accent3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17303" y="1805640"/>
            <a:ext cx="2584779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2"/>
                </a:solidFill>
              </a:rPr>
              <a:t>3) Deposit GYD for 6m at 1.8%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4294" y="2659435"/>
            <a:ext cx="1643192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2"/>
                </a:solidFill>
              </a:rPr>
              <a:t>2) Convert TTD loan to GYD at ‘spot’ FX rate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86810" y="2613269"/>
            <a:ext cx="18452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2"/>
                </a:solidFill>
              </a:rPr>
              <a:t>‘Spot’ TTD/GYD: 31.2327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764536" y="2583633"/>
            <a:ext cx="1845239" cy="27699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FFFF"/>
                </a:solidFill>
              </a:rPr>
              <a:t>‘</a:t>
            </a:r>
            <a:r>
              <a:rPr lang="en-US" sz="1200" dirty="0" err="1" smtClean="0">
                <a:solidFill>
                  <a:srgbClr val="FFFFFF"/>
                </a:solidFill>
              </a:rPr>
              <a:t>Fwd</a:t>
            </a:r>
            <a:r>
              <a:rPr lang="en-US" sz="1200" dirty="0" smtClean="0">
                <a:solidFill>
                  <a:srgbClr val="FFFFFF"/>
                </a:solidFill>
              </a:rPr>
              <a:t>’ TTD/GYD: 30.3382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4218570" y="4657950"/>
            <a:ext cx="4094266" cy="156780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0" dirty="0" smtClean="0">
                <a:solidFill>
                  <a:schemeClr val="bg1"/>
                </a:solidFill>
              </a:rPr>
              <a:t>Completion</a:t>
            </a:r>
            <a:endParaRPr lang="x-none" b="0" dirty="0" smtClean="0">
              <a:solidFill>
                <a:schemeClr val="bg1"/>
              </a:solidFill>
            </a:endParaRPr>
          </a:p>
          <a:p>
            <a:pPr lvl="1"/>
            <a:r>
              <a:rPr lang="en-GB" dirty="0" smtClean="0">
                <a:solidFill>
                  <a:schemeClr val="bg1"/>
                </a:solidFill>
              </a:rPr>
              <a:t>Trinidadian client’s $1M repays the TTD loan</a:t>
            </a:r>
          </a:p>
          <a:p>
            <a:pPr lvl="1"/>
            <a:r>
              <a:rPr lang="en-GB" dirty="0" smtClean="0">
                <a:solidFill>
                  <a:schemeClr val="bg1"/>
                </a:solidFill>
              </a:rPr>
              <a:t>Mr </a:t>
            </a:r>
            <a:r>
              <a:rPr lang="en-GB" dirty="0" err="1" smtClean="0">
                <a:solidFill>
                  <a:schemeClr val="bg1"/>
                </a:solidFill>
              </a:rPr>
              <a:t>Ragnauth</a:t>
            </a:r>
            <a:r>
              <a:rPr lang="en-GB" dirty="0" smtClean="0">
                <a:solidFill>
                  <a:schemeClr val="bg1"/>
                </a:solidFill>
              </a:rPr>
              <a:t> gets the GYD $30.3M</a:t>
            </a:r>
          </a:p>
          <a:p>
            <a:pPr lvl="1"/>
            <a:r>
              <a:rPr lang="en-GB" dirty="0" smtClean="0">
                <a:solidFill>
                  <a:schemeClr val="bg1"/>
                </a:solidFill>
              </a:rPr>
              <a:t>Effective TTD/GYD rate of 30.3382</a:t>
            </a:r>
          </a:p>
          <a:p>
            <a:pPr lvl="1"/>
            <a:r>
              <a:rPr lang="en-GB" dirty="0" smtClean="0">
                <a:solidFill>
                  <a:schemeClr val="bg1"/>
                </a:solidFill>
              </a:rPr>
              <a:t>Trader gets nothing!</a:t>
            </a:r>
          </a:p>
          <a:p>
            <a:pPr lvl="2"/>
            <a:r>
              <a:rPr lang="en-GB" dirty="0" smtClean="0">
                <a:solidFill>
                  <a:schemeClr val="bg1"/>
                </a:solidFill>
              </a:rPr>
              <a:t>But has delivered his agreed forward rate</a:t>
            </a:r>
            <a:endParaRPr lang="x-none" dirty="0" smtClean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0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0" i="0" u="none" dirty="0" smtClean="0"/>
              <a:t>Hedging 101</a:t>
            </a:r>
            <a:r>
              <a:rPr lang="en-GB" b="0" i="0" u="none" dirty="0" smtClean="0"/>
              <a:t>: </a:t>
            </a:r>
            <a:r>
              <a:rPr lang="en-GB" b="0" i="0" u="none" dirty="0" err="1" smtClean="0"/>
              <a:t>Future</a:t>
            </a:r>
            <a:r>
              <a:rPr lang="en-GB" cap="none" dirty="0" err="1" smtClean="0"/>
              <a:t>S</a:t>
            </a:r>
            <a:endParaRPr lang="x-none" b="0" i="0" u="none" cap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GB" b="1" i="0" u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Mrs Williams’ gold price problem</a:t>
            </a:r>
            <a:endParaRPr lang="x-none" b="1" i="0" u="none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lvl="2"/>
            <a:r>
              <a:rPr lang="en-GB" dirty="0" smtClean="0"/>
              <a:t>Her husband mines gold near Port </a:t>
            </a:r>
            <a:r>
              <a:rPr lang="en-GB" dirty="0" err="1" smtClean="0"/>
              <a:t>Kaituma</a:t>
            </a:r>
            <a:r>
              <a:rPr lang="en-GB" dirty="0" smtClean="0"/>
              <a:t> and she does the finances</a:t>
            </a:r>
            <a:endParaRPr lang="en-GB" b="0" i="0" u="none" dirty="0" smtClean="0"/>
          </a:p>
          <a:p>
            <a:pPr lvl="2"/>
            <a:r>
              <a:rPr lang="en-GB" dirty="0" smtClean="0"/>
              <a:t>Their new concession is producing beyond expectations</a:t>
            </a:r>
          </a:p>
          <a:p>
            <a:pPr lvl="3"/>
            <a:r>
              <a:rPr lang="en-GB" dirty="0"/>
              <a:t>H</a:t>
            </a:r>
            <a:r>
              <a:rPr lang="en-GB" dirty="0" smtClean="0"/>
              <a:t>usband expects to come out with 300 oz. in December!</a:t>
            </a:r>
            <a:endParaRPr lang="x-none" b="0" i="0" u="none" dirty="0" smtClean="0"/>
          </a:p>
          <a:p>
            <a:pPr lvl="2"/>
            <a:r>
              <a:rPr lang="en-GB" dirty="0" smtClean="0"/>
              <a:t>Current gold price of USD $1,660 is good but </a:t>
            </a:r>
            <a:r>
              <a:rPr lang="en-GB" u="sng" dirty="0" smtClean="0"/>
              <a:t>what if it falls</a:t>
            </a:r>
            <a:r>
              <a:rPr lang="en-GB" dirty="0" smtClean="0"/>
              <a:t>?</a:t>
            </a:r>
          </a:p>
          <a:p>
            <a:pPr lvl="2"/>
            <a:r>
              <a:rPr lang="en-GB" b="0" i="0" u="none" dirty="0" smtClean="0"/>
              <a:t>Solution</a:t>
            </a:r>
          </a:p>
          <a:p>
            <a:pPr lvl="3"/>
            <a:r>
              <a:rPr lang="en-GB" dirty="0" smtClean="0"/>
              <a:t>Hedge your exposure by ‘shorting’ 3 Gold Futures contracts </a:t>
            </a:r>
          </a:p>
          <a:p>
            <a:pPr lvl="3"/>
            <a:r>
              <a:rPr lang="en-GB" dirty="0" smtClean="0"/>
              <a:t>Gold Futures trade on the Chicago Mercantile Exchange (CME)</a:t>
            </a:r>
          </a:p>
        </p:txBody>
      </p:sp>
      <p:pic>
        <p:nvPicPr>
          <p:cNvPr id="4" name="Picture 3" descr="Gold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067" y="365760"/>
            <a:ext cx="1574833" cy="105755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21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FUTURES contracts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GB" b="0" i="0" u="none" dirty="0" smtClean="0"/>
              <a:t>Futures contracts (‘Futures’) are like FRAs but …</a:t>
            </a:r>
          </a:p>
          <a:p>
            <a:pPr lvl="2"/>
            <a:r>
              <a:rPr lang="en-GB" dirty="0" smtClean="0"/>
              <a:t>Trade on Exchanges</a:t>
            </a:r>
          </a:p>
          <a:p>
            <a:pPr lvl="3"/>
            <a:r>
              <a:rPr lang="en-GB" dirty="0" smtClean="0"/>
              <a:t>Very little counterparty risk</a:t>
            </a:r>
          </a:p>
          <a:p>
            <a:pPr lvl="3"/>
            <a:r>
              <a:rPr lang="en-GB" dirty="0" smtClean="0"/>
              <a:t>Transparent pricing and trading</a:t>
            </a:r>
          </a:p>
          <a:p>
            <a:pPr lvl="2"/>
            <a:r>
              <a:rPr lang="en-GB" dirty="0" smtClean="0"/>
              <a:t>Standardised specifications, for example</a:t>
            </a:r>
          </a:p>
          <a:p>
            <a:pPr lvl="3"/>
            <a:r>
              <a:rPr lang="en-GB" dirty="0" smtClean="0"/>
              <a:t>Gold contract is for 100 oz.</a:t>
            </a:r>
          </a:p>
          <a:p>
            <a:pPr lvl="3"/>
            <a:r>
              <a:rPr lang="en-GB" dirty="0" smtClean="0"/>
              <a:t>Price quote is in USD per oz.</a:t>
            </a:r>
          </a:p>
          <a:p>
            <a:pPr lvl="3"/>
            <a:r>
              <a:rPr lang="en-GB" dirty="0" smtClean="0"/>
              <a:t>Standard delivery months: Dec, Feb, Apr, Jun …</a:t>
            </a:r>
          </a:p>
          <a:p>
            <a:pPr lvl="2"/>
            <a:r>
              <a:rPr lang="en-GB" b="0" i="0" u="none" dirty="0" smtClean="0"/>
              <a:t>Trade on Margin</a:t>
            </a:r>
          </a:p>
          <a:p>
            <a:pPr lvl="1"/>
            <a:r>
              <a:rPr lang="en-GB" b="1" u="none" dirty="0" smtClean="0"/>
              <a:t>Margin trading</a:t>
            </a:r>
          </a:p>
          <a:p>
            <a:pPr lvl="2"/>
            <a:r>
              <a:rPr lang="en-GB" dirty="0" smtClean="0"/>
              <a:t>Customer posts initial margin</a:t>
            </a:r>
          </a:p>
          <a:p>
            <a:pPr lvl="2"/>
            <a:r>
              <a:rPr lang="en-GB" dirty="0" smtClean="0"/>
              <a:t>R</a:t>
            </a:r>
            <a:r>
              <a:rPr lang="en-GB" b="0" i="0" u="none" dirty="0" smtClean="0"/>
              <a:t>eceives or pays margin daily as position moves for or against you</a:t>
            </a:r>
            <a:endParaRPr lang="x-none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The futures trade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GB" b="0" i="0" u="none" dirty="0" smtClean="0"/>
              <a:t>Mrs Williams wants USD $1,660 x 300 oz. = USD $498,000 in December</a:t>
            </a:r>
          </a:p>
          <a:p>
            <a:pPr lvl="1"/>
            <a:r>
              <a:rPr lang="en-GB" dirty="0" smtClean="0"/>
              <a:t>Posts initial Margin and ‘goes short’ 3 Dec Gold Futures at $1,660</a:t>
            </a:r>
          </a:p>
          <a:p>
            <a:pPr lvl="2"/>
            <a:r>
              <a:rPr lang="en-GB" dirty="0" smtClean="0"/>
              <a:t>Being ‘short’ means you have negative exposure!</a:t>
            </a:r>
            <a:endParaRPr lang="en-GB" b="0" i="0" u="none" dirty="0" smtClean="0"/>
          </a:p>
          <a:p>
            <a:pPr lvl="1"/>
            <a:endParaRPr lang="en-GB" dirty="0"/>
          </a:p>
          <a:p>
            <a:pPr lvl="1"/>
            <a:endParaRPr lang="en-GB" b="0" i="0" u="none" dirty="0" smtClean="0"/>
          </a:p>
          <a:p>
            <a:pPr lvl="1"/>
            <a:endParaRPr lang="en-GB" dirty="0"/>
          </a:p>
          <a:p>
            <a:pPr lvl="1"/>
            <a:endParaRPr lang="en-GB" b="0" i="0" u="none" dirty="0" smtClean="0"/>
          </a:p>
          <a:p>
            <a:pPr lvl="1"/>
            <a:endParaRPr lang="en-GB" dirty="0"/>
          </a:p>
          <a:p>
            <a:pPr lvl="1"/>
            <a:endParaRPr lang="en-GB" b="0" i="0" u="none" dirty="0" smtClean="0"/>
          </a:p>
          <a:p>
            <a:pPr lvl="1"/>
            <a:endParaRPr lang="en-GB" dirty="0"/>
          </a:p>
          <a:p>
            <a:pPr lvl="1"/>
            <a:endParaRPr lang="en-GB" b="0" i="0" u="none" dirty="0" smtClean="0"/>
          </a:p>
          <a:p>
            <a:pPr lvl="1"/>
            <a:r>
              <a:rPr lang="en-GB" b="0" i="0" u="none" dirty="0" smtClean="0"/>
              <a:t>Mrs Williams only gets USD $1,325 x 300 oz. = $397,500 from sale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10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2136477"/>
              </p:ext>
            </p:extLst>
          </p:nvPr>
        </p:nvGraphicFramePr>
        <p:xfrm>
          <a:off x="1575095" y="2054085"/>
          <a:ext cx="5994116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8529"/>
                <a:gridCol w="1498529"/>
                <a:gridCol w="1498529"/>
                <a:gridCol w="1498529"/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Price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Price Change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Margin</a:t>
                      </a:r>
                      <a:endParaRPr lang="en-US" dirty="0"/>
                    </a:p>
                  </a:txBody>
                  <a:tcPr/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n-US" dirty="0" smtClean="0"/>
                        <a:t>1-Nov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$1,600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-$60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+$18,000</a:t>
                      </a:r>
                      <a:endParaRPr lang="en-US" dirty="0"/>
                    </a:p>
                  </a:txBody>
                  <a:tcPr/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n-US" dirty="0" smtClean="0"/>
                        <a:t>25-Nov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$1,300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-$300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+$90,000</a:t>
                      </a:r>
                      <a:endParaRPr lang="en-US" dirty="0"/>
                    </a:p>
                  </a:txBody>
                  <a:tcPr/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27-Dec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$1,325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+$25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-$7,500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49188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Total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$100,500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4079886" y="4696482"/>
            <a:ext cx="4094266" cy="137074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0" dirty="0" smtClean="0">
                <a:solidFill>
                  <a:schemeClr val="bg1"/>
                </a:solidFill>
              </a:rPr>
              <a:t>Net result</a:t>
            </a:r>
            <a:endParaRPr lang="x-none" b="0" dirty="0" smtClean="0">
              <a:solidFill>
                <a:schemeClr val="bg1"/>
              </a:solidFill>
            </a:endParaRPr>
          </a:p>
          <a:p>
            <a:pPr lvl="1"/>
            <a:r>
              <a:rPr lang="en-GB" dirty="0" smtClean="0">
                <a:solidFill>
                  <a:schemeClr val="bg1"/>
                </a:solidFill>
              </a:rPr>
              <a:t>$397,500 from sale to Gold Board</a:t>
            </a:r>
          </a:p>
          <a:p>
            <a:pPr lvl="1"/>
            <a:r>
              <a:rPr lang="en-GB" dirty="0" smtClean="0">
                <a:solidFill>
                  <a:schemeClr val="bg1"/>
                </a:solidFill>
              </a:rPr>
              <a:t>$100,500 from Gold Futures hedge!</a:t>
            </a:r>
          </a:p>
          <a:p>
            <a:pPr lvl="1"/>
            <a:r>
              <a:rPr lang="en-GB" dirty="0" smtClean="0">
                <a:solidFill>
                  <a:schemeClr val="bg1"/>
                </a:solidFill>
              </a:rPr>
              <a:t>Total: </a:t>
            </a:r>
            <a:r>
              <a:rPr lang="en-GB" u="sng" dirty="0" smtClean="0">
                <a:solidFill>
                  <a:schemeClr val="bg1"/>
                </a:solidFill>
              </a:rPr>
              <a:t>$498,000</a:t>
            </a:r>
            <a:r>
              <a:rPr lang="en-GB" dirty="0" smtClean="0">
                <a:solidFill>
                  <a:schemeClr val="bg1"/>
                </a:solidFill>
              </a:rPr>
              <a:t> as required!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Hedging cuts both ways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GB" b="0" i="0" u="none" dirty="0" smtClean="0"/>
              <a:t>Consider a different price scenario</a:t>
            </a:r>
          </a:p>
          <a:p>
            <a:pPr lvl="1"/>
            <a:r>
              <a:rPr lang="en-GB" dirty="0" smtClean="0"/>
              <a:t>Mrs Williams is again ‘short’ 3 Dec Gold Futures at $1,660</a:t>
            </a:r>
          </a:p>
          <a:p>
            <a:pPr lvl="1"/>
            <a:endParaRPr lang="en-GB" dirty="0"/>
          </a:p>
          <a:p>
            <a:pPr lvl="1"/>
            <a:endParaRPr lang="en-GB" b="0" i="0" u="none" dirty="0" smtClean="0"/>
          </a:p>
          <a:p>
            <a:pPr lvl="1"/>
            <a:endParaRPr lang="en-GB" dirty="0"/>
          </a:p>
          <a:p>
            <a:pPr lvl="1"/>
            <a:endParaRPr lang="en-GB" b="0" i="0" u="none" dirty="0" smtClean="0"/>
          </a:p>
          <a:p>
            <a:pPr lvl="1"/>
            <a:endParaRPr lang="en-GB" dirty="0"/>
          </a:p>
          <a:p>
            <a:pPr lvl="1"/>
            <a:endParaRPr lang="en-GB" b="0" i="0" u="none" dirty="0" smtClean="0"/>
          </a:p>
          <a:p>
            <a:pPr lvl="1"/>
            <a:endParaRPr lang="en-GB" dirty="0"/>
          </a:p>
          <a:p>
            <a:pPr lvl="1"/>
            <a:endParaRPr lang="en-GB" b="0" i="0" u="none" dirty="0" smtClean="0"/>
          </a:p>
          <a:p>
            <a:pPr lvl="1"/>
            <a:r>
              <a:rPr lang="en-GB" b="0" i="0" u="none" dirty="0" smtClean="0"/>
              <a:t>Now Mrs Williams gets USD $2,025 x 300 oz. = $607,500 from sale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854465"/>
              </p:ext>
            </p:extLst>
          </p:nvPr>
        </p:nvGraphicFramePr>
        <p:xfrm>
          <a:off x="1575095" y="1908112"/>
          <a:ext cx="5994116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8529"/>
                <a:gridCol w="1498529"/>
                <a:gridCol w="1498529"/>
                <a:gridCol w="1498529"/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Price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Price Change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Margin</a:t>
                      </a:r>
                      <a:endParaRPr lang="en-US" dirty="0"/>
                    </a:p>
                  </a:txBody>
                  <a:tcPr/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n-US" dirty="0" smtClean="0"/>
                        <a:t>1-Nov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$1,700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+$40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-$12,000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n-US" dirty="0" smtClean="0"/>
                        <a:t>25-Nov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$1,900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+$200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-$60,000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27-Dec</a:t>
                      </a:r>
                      <a:endParaRPr lang="en-US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$2,025</a:t>
                      </a:r>
                      <a:endParaRPr lang="en-US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+$125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-$37,500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49188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Total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-$109,500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4079886" y="4499419"/>
            <a:ext cx="4094266" cy="137074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0" dirty="0" smtClean="0">
                <a:solidFill>
                  <a:schemeClr val="bg1"/>
                </a:solidFill>
              </a:rPr>
              <a:t>Net result now …</a:t>
            </a:r>
            <a:endParaRPr lang="x-none" b="0" dirty="0" smtClean="0">
              <a:solidFill>
                <a:schemeClr val="bg1"/>
              </a:solidFill>
            </a:endParaRPr>
          </a:p>
          <a:p>
            <a:pPr lvl="1"/>
            <a:r>
              <a:rPr lang="en-GB" dirty="0" smtClean="0">
                <a:solidFill>
                  <a:schemeClr val="bg1"/>
                </a:solidFill>
              </a:rPr>
              <a:t>$607,500 from sale to Gold Board</a:t>
            </a:r>
          </a:p>
          <a:p>
            <a:pPr lvl="1"/>
            <a:r>
              <a:rPr lang="en-GB" dirty="0" smtClean="0">
                <a:solidFill>
                  <a:schemeClr val="bg1"/>
                </a:solidFill>
              </a:rPr>
              <a:t>-$109,500 from Gold Futures hedge</a:t>
            </a:r>
          </a:p>
          <a:p>
            <a:pPr lvl="1"/>
            <a:r>
              <a:rPr lang="en-GB" dirty="0" smtClean="0">
                <a:solidFill>
                  <a:schemeClr val="bg1"/>
                </a:solidFill>
              </a:rPr>
              <a:t>Total: </a:t>
            </a:r>
            <a:r>
              <a:rPr lang="en-GB" u="sng" dirty="0" smtClean="0">
                <a:solidFill>
                  <a:schemeClr val="bg1"/>
                </a:solidFill>
              </a:rPr>
              <a:t>$498,000</a:t>
            </a:r>
            <a:r>
              <a:rPr lang="en-GB" dirty="0" smtClean="0">
                <a:solidFill>
                  <a:schemeClr val="bg1"/>
                </a:solidFill>
              </a:rPr>
              <a:t> again!</a:t>
            </a:r>
          </a:p>
        </p:txBody>
      </p:sp>
      <p:sp>
        <p:nvSpPr>
          <p:cNvPr id="7" name="Cloud 6"/>
          <p:cNvSpPr/>
          <p:nvPr/>
        </p:nvSpPr>
        <p:spPr>
          <a:xfrm>
            <a:off x="1853018" y="4336072"/>
            <a:ext cx="2356817" cy="1076794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That’s what a hedge should do!</a:t>
            </a:r>
            <a:endParaRPr lang="en-US" dirty="0"/>
          </a:p>
        </p:txBody>
      </p:sp>
      <p:sp>
        <p:nvSpPr>
          <p:cNvPr id="8" name="Cloud 7"/>
          <p:cNvSpPr/>
          <p:nvPr/>
        </p:nvSpPr>
        <p:spPr>
          <a:xfrm>
            <a:off x="822960" y="5266893"/>
            <a:ext cx="2356817" cy="1076794"/>
          </a:xfrm>
          <a:prstGeom prst="cloud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‘Hedging’ without upside loss requires Options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3605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Going </a:t>
            </a:r>
            <a:r>
              <a:rPr lang="x-none" b="0" i="0" u="none" dirty="0" smtClean="0"/>
              <a:t>Short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GB" dirty="0" smtClean="0"/>
              <a:t>Buying and holding a stock is called ‘</a:t>
            </a:r>
            <a:r>
              <a:rPr lang="en-GB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going long</a:t>
            </a:r>
            <a:r>
              <a:rPr lang="en-GB" dirty="0" smtClean="0"/>
              <a:t>’</a:t>
            </a:r>
          </a:p>
          <a:p>
            <a:pPr lvl="2"/>
            <a:r>
              <a:rPr lang="en-GB" b="0" i="0" u="none" dirty="0" smtClean="0"/>
              <a:t>Appropriate if you think stock price will rise</a:t>
            </a:r>
          </a:p>
          <a:p>
            <a:pPr lvl="1"/>
            <a:r>
              <a:rPr lang="en-GB" u="sng" dirty="0" smtClean="0"/>
              <a:t>What if you think a certain stock’s price will fall</a:t>
            </a:r>
            <a:r>
              <a:rPr lang="en-GB" dirty="0" smtClean="0"/>
              <a:t>?</a:t>
            </a:r>
          </a:p>
          <a:p>
            <a:pPr lvl="2"/>
            <a:r>
              <a:rPr lang="en-GB" b="0" i="0" u="none" dirty="0" smtClean="0"/>
              <a:t>You don’t own it</a:t>
            </a:r>
          </a:p>
          <a:p>
            <a:pPr lvl="3"/>
            <a:r>
              <a:rPr lang="en-GB" b="0" i="0" u="none" dirty="0" smtClean="0"/>
              <a:t>good since you think it’s going to fall</a:t>
            </a:r>
          </a:p>
          <a:p>
            <a:pPr lvl="2"/>
            <a:r>
              <a:rPr lang="en-GB" dirty="0" smtClean="0"/>
              <a:t>Can you benefit from your downwards price forecast?</a:t>
            </a:r>
          </a:p>
          <a:p>
            <a:pPr lvl="1"/>
            <a:r>
              <a:rPr lang="en-GB" b="0" i="0" u="sng" dirty="0" smtClean="0"/>
              <a:t>Yes you can</a:t>
            </a:r>
            <a:r>
              <a:rPr lang="en-GB" b="0" i="0" u="none" dirty="0" smtClean="0"/>
              <a:t>!</a:t>
            </a:r>
          </a:p>
          <a:p>
            <a:pPr lvl="2"/>
            <a:r>
              <a:rPr lang="en-GB" dirty="0" smtClean="0"/>
              <a:t>Go </a:t>
            </a:r>
            <a:r>
              <a:rPr lang="en-GB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</a:t>
            </a:r>
            <a:r>
              <a:rPr lang="en-GB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hort the stock</a:t>
            </a:r>
            <a:endParaRPr lang="en-GB" dirty="0" smtClean="0"/>
          </a:p>
          <a:p>
            <a:pPr lvl="3"/>
            <a:r>
              <a:rPr lang="en-GB" dirty="0" smtClean="0"/>
              <a:t>… even though you don’t own it!</a:t>
            </a:r>
            <a:endParaRPr lang="x-none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The </a:t>
            </a:r>
            <a:r>
              <a:rPr lang="x-none" b="0" i="0" u="none" dirty="0" smtClean="0"/>
              <a:t>Short</a:t>
            </a:r>
            <a:r>
              <a:rPr lang="en-GB" b="0" i="0" u="none" dirty="0" smtClean="0"/>
              <a:t> Trade</a:t>
            </a:r>
            <a:endParaRPr lang="x-none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575099" y="1770519"/>
            <a:ext cx="1284802" cy="5124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YOU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8735" y="3672671"/>
            <a:ext cx="1044830" cy="41591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TRADER </a:t>
            </a:r>
            <a:r>
              <a:rPr lang="en-US" sz="1400" dirty="0"/>
              <a:t>B</a:t>
            </a:r>
          </a:p>
        </p:txBody>
      </p:sp>
      <p:sp>
        <p:nvSpPr>
          <p:cNvPr id="7" name="Rectangle 6"/>
          <p:cNvSpPr/>
          <p:nvPr/>
        </p:nvSpPr>
        <p:spPr>
          <a:xfrm>
            <a:off x="5430081" y="1770519"/>
            <a:ext cx="1810667" cy="5124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LONG TERM</a:t>
            </a:r>
          </a:p>
          <a:p>
            <a:pPr algn="ctr"/>
            <a:r>
              <a:rPr lang="en-US" dirty="0" smtClean="0"/>
              <a:t>XYZ INVESTOR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905058" y="2282989"/>
            <a:ext cx="0" cy="138968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859901" y="1811513"/>
            <a:ext cx="157018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3859901" y="2227431"/>
            <a:ext cx="157018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4244293" y="1502325"/>
            <a:ext cx="6584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>
                <a:latin typeface="Lucida Grande"/>
                <a:ea typeface="Lucida Grande"/>
                <a:cs typeface="Lucida Grande"/>
              </a:rPr>
              <a:t>$100</a:t>
            </a:r>
            <a:endParaRPr lang="en-US" sz="1400" dirty="0"/>
          </a:p>
        </p:txBody>
      </p:sp>
      <p:sp>
        <p:nvSpPr>
          <p:cNvPr id="22" name="Vertical Scroll 21"/>
          <p:cNvSpPr/>
          <p:nvPr/>
        </p:nvSpPr>
        <p:spPr>
          <a:xfrm>
            <a:off x="4479153" y="2129300"/>
            <a:ext cx="188682" cy="196262"/>
          </a:xfrm>
          <a:prstGeom prst="verticalScroll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4176272" y="2338815"/>
            <a:ext cx="7944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XYZ Shares</a:t>
            </a:r>
            <a:endParaRPr lang="en-US" sz="1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H="1" flipV="1">
            <a:off x="3569280" y="2271637"/>
            <a:ext cx="1" cy="138968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Vertical Scroll 26"/>
          <p:cNvSpPr/>
          <p:nvPr/>
        </p:nvSpPr>
        <p:spPr>
          <a:xfrm>
            <a:off x="2810717" y="2841856"/>
            <a:ext cx="188682" cy="196262"/>
          </a:xfrm>
          <a:prstGeom prst="verticalScroll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3530699" y="2770710"/>
            <a:ext cx="6584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>
                <a:latin typeface="Lucida Grande"/>
                <a:ea typeface="Lucida Grande"/>
                <a:cs typeface="Lucida Grande"/>
              </a:rPr>
              <a:t>$100</a:t>
            </a:r>
            <a:endParaRPr lang="en-US" sz="1400" dirty="0"/>
          </a:p>
        </p:txBody>
      </p:sp>
      <p:sp>
        <p:nvSpPr>
          <p:cNvPr id="29" name="TextBox 28"/>
          <p:cNvSpPr txBox="1"/>
          <p:nvPr/>
        </p:nvSpPr>
        <p:spPr>
          <a:xfrm>
            <a:off x="3437929" y="1147591"/>
            <a:ext cx="24598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FF6600"/>
                </a:solidFill>
              </a:rPr>
              <a:t>Repurchase agreement</a:t>
            </a:r>
            <a:endParaRPr lang="en-US" sz="1600" dirty="0">
              <a:solidFill>
                <a:srgbClr val="FF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430082" y="3758349"/>
            <a:ext cx="2446977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3"/>
                </a:solidFill>
              </a:rPr>
              <a:t>2</a:t>
            </a:r>
            <a:r>
              <a:rPr lang="en-US" sz="1400" dirty="0" smtClean="0">
                <a:solidFill>
                  <a:schemeClr val="accent3"/>
                </a:solidFill>
              </a:rPr>
              <a:t>) Sell the XYZ @ $100 in the market</a:t>
            </a:r>
            <a:endParaRPr lang="en-US" sz="1400" dirty="0">
              <a:solidFill>
                <a:schemeClr val="accent3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430082" y="2553001"/>
            <a:ext cx="2446977" cy="95410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/>
                </a:solidFill>
              </a:rPr>
              <a:t>1) ‘Buy’ XYZ from long term investor @ $100 agreeing that she will buy them back in 6m @ $95</a:t>
            </a:r>
            <a:endParaRPr lang="en-US" sz="1400" dirty="0">
              <a:solidFill>
                <a:schemeClr val="accent3"/>
              </a:solidFill>
            </a:endParaRPr>
          </a:p>
        </p:txBody>
      </p:sp>
      <p:sp>
        <p:nvSpPr>
          <p:cNvPr id="33" name="Cloud 32"/>
          <p:cNvSpPr/>
          <p:nvPr/>
        </p:nvSpPr>
        <p:spPr>
          <a:xfrm>
            <a:off x="363992" y="990520"/>
            <a:ext cx="2387783" cy="991250"/>
          </a:xfrm>
          <a:prstGeom prst="cloud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You feel sure XYZ’s price will fall within 6 months</a:t>
            </a:r>
            <a:endParaRPr lang="en-US" sz="1400" dirty="0"/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5777506" y="4564681"/>
            <a:ext cx="1752128" cy="88902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0" dirty="0" smtClean="0">
                <a:solidFill>
                  <a:schemeClr val="bg1"/>
                </a:solidFill>
              </a:rPr>
              <a:t>Your net position</a:t>
            </a:r>
            <a:endParaRPr lang="x-none" b="0" dirty="0" smtClean="0">
              <a:solidFill>
                <a:schemeClr val="bg1"/>
              </a:solidFill>
            </a:endParaRPr>
          </a:p>
          <a:p>
            <a:pPr lvl="1"/>
            <a:r>
              <a:rPr lang="en-GB" dirty="0" smtClean="0">
                <a:solidFill>
                  <a:schemeClr val="bg1"/>
                </a:solidFill>
              </a:rPr>
              <a:t>XYZ shares: 0</a:t>
            </a:r>
          </a:p>
          <a:p>
            <a:pPr lvl="1"/>
            <a:r>
              <a:rPr lang="en-GB" dirty="0" smtClean="0">
                <a:solidFill>
                  <a:schemeClr val="bg1"/>
                </a:solidFill>
              </a:rPr>
              <a:t>Money: $0</a:t>
            </a:r>
          </a:p>
        </p:txBody>
      </p:sp>
    </p:spTree>
    <p:extLst>
      <p:ext uri="{BB962C8B-B14F-4D97-AF65-F5344CB8AC3E}">
        <p14:creationId xmlns:p14="http://schemas.microsoft.com/office/powerpoint/2010/main" val="36654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If You are right…</a:t>
            </a:r>
            <a:endParaRPr lang="x-none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575099" y="1770519"/>
            <a:ext cx="1284802" cy="5124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YOU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8735" y="3672671"/>
            <a:ext cx="1044830" cy="41591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TRADER </a:t>
            </a:r>
            <a:r>
              <a:rPr lang="en-US" sz="1400" dirty="0"/>
              <a:t>C</a:t>
            </a:r>
          </a:p>
        </p:txBody>
      </p:sp>
      <p:sp>
        <p:nvSpPr>
          <p:cNvPr id="7" name="Rectangle 6"/>
          <p:cNvSpPr/>
          <p:nvPr/>
        </p:nvSpPr>
        <p:spPr>
          <a:xfrm>
            <a:off x="5430081" y="1770519"/>
            <a:ext cx="1810667" cy="5124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LONG TERM</a:t>
            </a:r>
          </a:p>
          <a:p>
            <a:pPr algn="ctr"/>
            <a:r>
              <a:rPr lang="en-US" dirty="0" smtClean="0"/>
              <a:t>XYZ INVESTOR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905058" y="2180930"/>
            <a:ext cx="0" cy="1389682"/>
          </a:xfrm>
          <a:prstGeom prst="straightConnector1">
            <a:avLst/>
          </a:prstGeom>
          <a:ln>
            <a:tailEnd type="arrow"/>
          </a:ln>
          <a:scene3d>
            <a:camera prst="orthographicFront">
              <a:rot lat="0" lon="0" rev="10800000"/>
            </a:camera>
            <a:lightRig rig="threePt" dir="t"/>
          </a:scene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4244293" y="1502325"/>
            <a:ext cx="5399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>
                <a:latin typeface="Lucida Grande"/>
                <a:ea typeface="Lucida Grande"/>
                <a:cs typeface="Lucida Grande"/>
              </a:rPr>
              <a:t>$95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4176272" y="2338815"/>
            <a:ext cx="7944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XYZ Shares</a:t>
            </a:r>
            <a:endParaRPr lang="en-US" sz="1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H="1" flipV="1">
            <a:off x="3569279" y="2384576"/>
            <a:ext cx="1" cy="1389682"/>
          </a:xfrm>
          <a:prstGeom prst="straightConnector1">
            <a:avLst/>
          </a:prstGeom>
          <a:ln>
            <a:tailEnd type="arrow"/>
          </a:ln>
          <a:scene3d>
            <a:camera prst="orthographicFront">
              <a:rot lat="0" lon="0" rev="10800000"/>
            </a:camera>
            <a:lightRig rig="threePt" dir="t"/>
          </a:scene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Vertical Scroll 26"/>
          <p:cNvSpPr/>
          <p:nvPr/>
        </p:nvSpPr>
        <p:spPr>
          <a:xfrm>
            <a:off x="2810717" y="2841856"/>
            <a:ext cx="188682" cy="196262"/>
          </a:xfrm>
          <a:prstGeom prst="verticalScroll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3530699" y="2770710"/>
            <a:ext cx="5399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>
                <a:latin typeface="Lucida Grande"/>
                <a:ea typeface="Lucida Grande"/>
                <a:cs typeface="Lucida Grande"/>
              </a:rPr>
              <a:t>$50</a:t>
            </a:r>
            <a:endParaRPr lang="en-US" sz="1400" dirty="0"/>
          </a:p>
        </p:txBody>
      </p:sp>
      <p:sp>
        <p:nvSpPr>
          <p:cNvPr id="31" name="TextBox 30"/>
          <p:cNvSpPr txBox="1"/>
          <p:nvPr/>
        </p:nvSpPr>
        <p:spPr>
          <a:xfrm>
            <a:off x="5430081" y="2698903"/>
            <a:ext cx="2446977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/>
                </a:solidFill>
              </a:rPr>
              <a:t>1) Buy back XYZ @ $50 in the market so available for …</a:t>
            </a:r>
            <a:endParaRPr lang="en-US" sz="1400" dirty="0">
              <a:solidFill>
                <a:schemeClr val="accent3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430081" y="3421541"/>
            <a:ext cx="2446977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3"/>
                </a:solidFill>
              </a:rPr>
              <a:t>2</a:t>
            </a:r>
            <a:r>
              <a:rPr lang="en-US" sz="1400" dirty="0" smtClean="0">
                <a:solidFill>
                  <a:schemeClr val="accent3"/>
                </a:solidFill>
              </a:rPr>
              <a:t>) Long term investor repurchases XYZ @ $95</a:t>
            </a:r>
            <a:endParaRPr lang="en-US" sz="1400" dirty="0">
              <a:solidFill>
                <a:schemeClr val="accent3"/>
              </a:solidFill>
            </a:endParaRPr>
          </a:p>
        </p:txBody>
      </p:sp>
      <p:sp>
        <p:nvSpPr>
          <p:cNvPr id="33" name="Cloud 32"/>
          <p:cNvSpPr/>
          <p:nvPr/>
        </p:nvSpPr>
        <p:spPr>
          <a:xfrm>
            <a:off x="495378" y="1080200"/>
            <a:ext cx="1935238" cy="901569"/>
          </a:xfrm>
          <a:prstGeom prst="cloud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XYZ’s price falls to $50</a:t>
            </a:r>
            <a:endParaRPr lang="en-US" sz="1400" dirty="0"/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5544116" y="4493833"/>
            <a:ext cx="2218906" cy="88902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0" dirty="0" smtClean="0">
                <a:solidFill>
                  <a:schemeClr val="bg1"/>
                </a:solidFill>
              </a:rPr>
              <a:t>Your net position</a:t>
            </a:r>
            <a:endParaRPr lang="x-none" b="0" dirty="0" smtClean="0">
              <a:solidFill>
                <a:schemeClr val="bg1"/>
              </a:solidFill>
            </a:endParaRPr>
          </a:p>
          <a:p>
            <a:pPr lvl="1"/>
            <a:r>
              <a:rPr lang="en-GB" dirty="0" smtClean="0">
                <a:solidFill>
                  <a:schemeClr val="bg1"/>
                </a:solidFill>
              </a:rPr>
              <a:t>XYZ shares: 0</a:t>
            </a:r>
          </a:p>
          <a:p>
            <a:pPr lvl="1"/>
            <a:r>
              <a:rPr lang="en-GB" dirty="0" smtClean="0">
                <a:solidFill>
                  <a:schemeClr val="bg1"/>
                </a:solidFill>
              </a:rPr>
              <a:t>Money: $45 ($95 -$50)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3859901" y="1810102"/>
            <a:ext cx="157018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859901" y="2199967"/>
            <a:ext cx="157018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Vertical Scroll 21"/>
          <p:cNvSpPr/>
          <p:nvPr/>
        </p:nvSpPr>
        <p:spPr>
          <a:xfrm>
            <a:off x="4479153" y="2129300"/>
            <a:ext cx="188682" cy="196262"/>
          </a:xfrm>
          <a:prstGeom prst="verticalScroll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40" y="4493833"/>
            <a:ext cx="965576" cy="1483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57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u="none" dirty="0" smtClean="0"/>
              <a:t>If You are wrong …</a:t>
            </a:r>
            <a:endParaRPr lang="x-none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575099" y="1770519"/>
            <a:ext cx="1284802" cy="5124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YOU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8735" y="3672671"/>
            <a:ext cx="1044830" cy="41591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TRADER </a:t>
            </a:r>
            <a:r>
              <a:rPr lang="en-US" sz="1400" dirty="0"/>
              <a:t>C</a:t>
            </a:r>
          </a:p>
        </p:txBody>
      </p:sp>
      <p:sp>
        <p:nvSpPr>
          <p:cNvPr id="7" name="Rectangle 6"/>
          <p:cNvSpPr/>
          <p:nvPr/>
        </p:nvSpPr>
        <p:spPr>
          <a:xfrm>
            <a:off x="5430081" y="1770519"/>
            <a:ext cx="1810667" cy="5124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LONG TERM</a:t>
            </a:r>
          </a:p>
          <a:p>
            <a:pPr algn="ctr"/>
            <a:r>
              <a:rPr lang="en-US" dirty="0" smtClean="0"/>
              <a:t>XYZ INVESTOR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905058" y="2180930"/>
            <a:ext cx="0" cy="1389682"/>
          </a:xfrm>
          <a:prstGeom prst="straightConnector1">
            <a:avLst/>
          </a:prstGeom>
          <a:ln>
            <a:tailEnd type="arrow"/>
          </a:ln>
          <a:scene3d>
            <a:camera prst="orthographicFront">
              <a:rot lat="0" lon="0" rev="10800000"/>
            </a:camera>
            <a:lightRig rig="threePt" dir="t"/>
          </a:scene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4244293" y="1502325"/>
            <a:ext cx="5399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>
                <a:latin typeface="Lucida Grande"/>
                <a:ea typeface="Lucida Grande"/>
                <a:cs typeface="Lucida Grande"/>
              </a:rPr>
              <a:t>$95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4176272" y="2338815"/>
            <a:ext cx="7944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XYZ Shares</a:t>
            </a:r>
            <a:endParaRPr lang="en-US" sz="1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H="1" flipV="1">
            <a:off x="3569279" y="2384576"/>
            <a:ext cx="1" cy="1389682"/>
          </a:xfrm>
          <a:prstGeom prst="straightConnector1">
            <a:avLst/>
          </a:prstGeom>
          <a:ln>
            <a:tailEnd type="arrow"/>
          </a:ln>
          <a:scene3d>
            <a:camera prst="orthographicFront">
              <a:rot lat="0" lon="0" rev="10800000"/>
            </a:camera>
            <a:lightRig rig="threePt" dir="t"/>
          </a:scene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Vertical Scroll 26"/>
          <p:cNvSpPr/>
          <p:nvPr/>
        </p:nvSpPr>
        <p:spPr>
          <a:xfrm>
            <a:off x="2810717" y="2841856"/>
            <a:ext cx="188682" cy="196262"/>
          </a:xfrm>
          <a:prstGeom prst="verticalScroll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3530699" y="2770710"/>
            <a:ext cx="6584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>
                <a:latin typeface="Lucida Grande"/>
                <a:ea typeface="Lucida Grande"/>
                <a:cs typeface="Lucida Grande"/>
              </a:rPr>
              <a:t>$150</a:t>
            </a:r>
            <a:endParaRPr lang="en-US" sz="1400" dirty="0"/>
          </a:p>
        </p:txBody>
      </p:sp>
      <p:sp>
        <p:nvSpPr>
          <p:cNvPr id="31" name="TextBox 30"/>
          <p:cNvSpPr txBox="1"/>
          <p:nvPr/>
        </p:nvSpPr>
        <p:spPr>
          <a:xfrm>
            <a:off x="5476883" y="2698903"/>
            <a:ext cx="2446977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/>
                </a:solidFill>
              </a:rPr>
              <a:t>1) You have to buy XYZ @ $150 in the market for …</a:t>
            </a:r>
            <a:endParaRPr lang="en-US" sz="1400" dirty="0">
              <a:solidFill>
                <a:schemeClr val="accent3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476883" y="3421541"/>
            <a:ext cx="2446977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3"/>
                </a:solidFill>
              </a:rPr>
              <a:t>2</a:t>
            </a:r>
            <a:r>
              <a:rPr lang="en-US" sz="1400" dirty="0" smtClean="0">
                <a:solidFill>
                  <a:schemeClr val="accent3"/>
                </a:solidFill>
              </a:rPr>
              <a:t>) Long term investor repurchases XYZ @ $95</a:t>
            </a:r>
            <a:endParaRPr lang="en-US" sz="1400" dirty="0">
              <a:solidFill>
                <a:schemeClr val="accent3"/>
              </a:solidFill>
            </a:endParaRPr>
          </a:p>
        </p:txBody>
      </p:sp>
      <p:sp>
        <p:nvSpPr>
          <p:cNvPr id="33" name="Cloud 32"/>
          <p:cNvSpPr/>
          <p:nvPr/>
        </p:nvSpPr>
        <p:spPr>
          <a:xfrm>
            <a:off x="495378" y="1080200"/>
            <a:ext cx="1935238" cy="901569"/>
          </a:xfrm>
          <a:prstGeom prst="cloud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XYZ’s price </a:t>
            </a:r>
            <a:r>
              <a:rPr lang="en-US" sz="1400" b="1" dirty="0" smtClean="0">
                <a:solidFill>
                  <a:srgbClr val="FF0000"/>
                </a:solidFill>
              </a:rPr>
              <a:t>rises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en-US" sz="1400" dirty="0" smtClean="0"/>
              <a:t>to $150</a:t>
            </a:r>
            <a:endParaRPr lang="en-US" sz="1400" dirty="0"/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5458589" y="4493833"/>
            <a:ext cx="2483565" cy="88902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0" dirty="0" smtClean="0">
                <a:solidFill>
                  <a:schemeClr val="bg1"/>
                </a:solidFill>
              </a:rPr>
              <a:t>Your net position</a:t>
            </a:r>
            <a:endParaRPr lang="x-none" b="0" dirty="0" smtClean="0">
              <a:solidFill>
                <a:schemeClr val="bg1"/>
              </a:solidFill>
            </a:endParaRPr>
          </a:p>
          <a:p>
            <a:pPr lvl="1"/>
            <a:r>
              <a:rPr lang="en-GB" dirty="0" smtClean="0">
                <a:solidFill>
                  <a:schemeClr val="bg1"/>
                </a:solidFill>
              </a:rPr>
              <a:t>XYZ shares: 0</a:t>
            </a:r>
          </a:p>
          <a:p>
            <a:pPr lvl="1"/>
            <a:r>
              <a:rPr lang="en-GB" dirty="0" smtClean="0">
                <a:solidFill>
                  <a:schemeClr val="bg1"/>
                </a:solidFill>
              </a:rPr>
              <a:t>Money: </a:t>
            </a:r>
            <a:r>
              <a:rPr lang="en-GB" dirty="0" smtClean="0">
                <a:solidFill>
                  <a:srgbClr val="FF0000"/>
                </a:solidFill>
              </a:rPr>
              <a:t>-$</a:t>
            </a:r>
            <a:r>
              <a:rPr lang="en-GB" dirty="0">
                <a:solidFill>
                  <a:srgbClr val="FF0000"/>
                </a:solidFill>
              </a:rPr>
              <a:t>5</a:t>
            </a:r>
            <a:r>
              <a:rPr lang="en-GB" dirty="0" smtClean="0">
                <a:solidFill>
                  <a:srgbClr val="FF0000"/>
                </a:solidFill>
              </a:rPr>
              <a:t>5</a:t>
            </a:r>
            <a:r>
              <a:rPr lang="en-GB" dirty="0">
                <a:solidFill>
                  <a:schemeClr val="bg1"/>
                </a:solidFill>
              </a:rPr>
              <a:t> (-$</a:t>
            </a:r>
            <a:r>
              <a:rPr lang="en-GB" dirty="0" smtClean="0">
                <a:solidFill>
                  <a:schemeClr val="bg1"/>
                </a:solidFill>
              </a:rPr>
              <a:t>150 + $</a:t>
            </a:r>
            <a:r>
              <a:rPr lang="en-GB" dirty="0">
                <a:solidFill>
                  <a:schemeClr val="bg1"/>
                </a:solidFill>
              </a:rPr>
              <a:t>95)</a:t>
            </a:r>
            <a:endParaRPr lang="en-GB" dirty="0" smtClean="0">
              <a:solidFill>
                <a:schemeClr val="bg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3859901" y="1810102"/>
            <a:ext cx="157018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859901" y="2199967"/>
            <a:ext cx="157018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Vertical Scroll 21"/>
          <p:cNvSpPr/>
          <p:nvPr/>
        </p:nvSpPr>
        <p:spPr>
          <a:xfrm>
            <a:off x="4479153" y="2129300"/>
            <a:ext cx="188682" cy="196262"/>
          </a:xfrm>
          <a:prstGeom prst="verticalScroll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Cloud 19"/>
          <p:cNvSpPr/>
          <p:nvPr/>
        </p:nvSpPr>
        <p:spPr>
          <a:xfrm>
            <a:off x="1632308" y="4653286"/>
            <a:ext cx="2356817" cy="1076794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‘Short Selling’ underpins </a:t>
            </a:r>
            <a:r>
              <a:rPr lang="en-US" sz="1400" u="sng" dirty="0" smtClean="0"/>
              <a:t>Put</a:t>
            </a:r>
            <a:r>
              <a:rPr lang="en-US" sz="1400" dirty="0" smtClean="0"/>
              <a:t> </a:t>
            </a:r>
            <a:r>
              <a:rPr lang="en-US" sz="1400" u="sng" dirty="0" smtClean="0"/>
              <a:t>Option</a:t>
            </a:r>
            <a:r>
              <a:rPr lang="en-US" sz="1400" dirty="0" smtClean="0"/>
              <a:t> writing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0947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0" i="0" u="none" dirty="0" smtClean="0"/>
              <a:t>Bond</a:t>
            </a:r>
            <a:r>
              <a:rPr lang="en-GB" b="0" i="0" u="none" dirty="0" smtClean="0"/>
              <a:t>s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GB" dirty="0" smtClean="0"/>
              <a:t>A loan to investors secured on a promise to repay interest at an agreed rate on the principal at regular intervals until the maturity of the loan at which time the principal is also repaid</a:t>
            </a:r>
          </a:p>
          <a:p>
            <a:pPr lvl="2"/>
            <a:r>
              <a:rPr lang="en-GB" b="0" i="0" u="none" dirty="0" smtClean="0"/>
              <a:t>The regular interest payments are called </a:t>
            </a:r>
            <a:r>
              <a:rPr lang="en-GB" b="1" i="0" u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coupon </a:t>
            </a:r>
            <a:r>
              <a:rPr lang="en-GB" b="0" i="0" u="none" dirty="0" smtClean="0"/>
              <a:t>payments</a:t>
            </a:r>
          </a:p>
          <a:p>
            <a:pPr lvl="2"/>
            <a:r>
              <a:rPr lang="en-GB" dirty="0" smtClean="0"/>
              <a:t>Creditworthiness of the issuer determines the coupon interest rate</a:t>
            </a:r>
            <a:endParaRPr lang="en-GB" b="0" i="0" u="none" dirty="0" smtClean="0"/>
          </a:p>
          <a:p>
            <a:pPr lvl="2"/>
            <a:r>
              <a:rPr lang="en-GB" b="0" i="0" u="none" dirty="0" smtClean="0"/>
              <a:t>Consider a </a:t>
            </a:r>
            <a:r>
              <a:rPr lang="en-GB" b="0" i="0" u="sng" dirty="0" smtClean="0"/>
              <a:t>plain, vanilla bond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16</a:t>
            </a:fld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2314740" y="2459462"/>
            <a:ext cx="4872177" cy="2861922"/>
            <a:chOff x="1624059" y="3277096"/>
            <a:chExt cx="4872177" cy="2861922"/>
          </a:xfrm>
        </p:grpSpPr>
        <p:grpSp>
          <p:nvGrpSpPr>
            <p:cNvPr id="18" name="Group 17"/>
            <p:cNvGrpSpPr/>
            <p:nvPr/>
          </p:nvGrpSpPr>
          <p:grpSpPr>
            <a:xfrm>
              <a:off x="2047409" y="3277096"/>
              <a:ext cx="3978033" cy="2557987"/>
              <a:chOff x="2021862" y="3174916"/>
              <a:chExt cx="3978033" cy="2995906"/>
            </a:xfrm>
          </p:grpSpPr>
          <p:cxnSp>
            <p:nvCxnSpPr>
              <p:cNvPr id="6" name="Straight Connector 5"/>
              <p:cNvCxnSpPr/>
              <p:nvPr/>
            </p:nvCxnSpPr>
            <p:spPr>
              <a:xfrm>
                <a:off x="2021862" y="4680477"/>
                <a:ext cx="3978033" cy="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/>
              <p:cNvCxnSpPr/>
              <p:nvPr/>
            </p:nvCxnSpPr>
            <p:spPr>
              <a:xfrm>
                <a:off x="2021862" y="4680477"/>
                <a:ext cx="0" cy="149034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/>
              <p:cNvCxnSpPr/>
              <p:nvPr/>
            </p:nvCxnSpPr>
            <p:spPr>
              <a:xfrm flipV="1">
                <a:off x="3233520" y="4233221"/>
                <a:ext cx="0" cy="44725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 flipV="1">
                <a:off x="4572000" y="4233221"/>
                <a:ext cx="0" cy="44725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 flipV="1">
                <a:off x="5910480" y="4233221"/>
                <a:ext cx="0" cy="44725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/>
              <p:cNvCxnSpPr/>
              <p:nvPr/>
            </p:nvCxnSpPr>
            <p:spPr>
              <a:xfrm flipV="1">
                <a:off x="5977997" y="3174916"/>
                <a:ext cx="21898" cy="150556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9" name="TextBox 18"/>
            <p:cNvSpPr txBox="1"/>
            <p:nvPr/>
          </p:nvSpPr>
          <p:spPr>
            <a:xfrm>
              <a:off x="2883161" y="3887526"/>
              <a:ext cx="7518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coupon</a:t>
              </a:r>
              <a:endParaRPr lang="en-US" sz="14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24059" y="5831241"/>
              <a:ext cx="8467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rgbClr val="FF0000"/>
                  </a:solidFill>
                </a:rPr>
                <a:t>principal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560121" y="4564623"/>
              <a:ext cx="9361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Maturity</a:t>
              </a:r>
              <a:endParaRPr lang="en-US" sz="14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271870" y="4620288"/>
              <a:ext cx="13256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c</a:t>
              </a:r>
              <a:r>
                <a:rPr lang="en-US" sz="1400" dirty="0" smtClean="0"/>
                <a:t>oupon period</a:t>
              </a:r>
              <a:endParaRPr lang="en-US" sz="1400" dirty="0"/>
            </a:p>
          </p:txBody>
        </p:sp>
      </p:grpSp>
      <p:sp>
        <p:nvSpPr>
          <p:cNvPr id="24" name="Content Placeholder 2"/>
          <p:cNvSpPr txBox="1">
            <a:spLocks/>
          </p:cNvSpPr>
          <p:nvPr/>
        </p:nvSpPr>
        <p:spPr>
          <a:xfrm>
            <a:off x="4079886" y="4550510"/>
            <a:ext cx="4094266" cy="137074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0" dirty="0" smtClean="0">
                <a:solidFill>
                  <a:schemeClr val="bg1"/>
                </a:solidFill>
              </a:rPr>
              <a:t>Bonds are a popular form of funding for …</a:t>
            </a:r>
            <a:endParaRPr lang="x-none" b="0" dirty="0" smtClean="0">
              <a:solidFill>
                <a:schemeClr val="bg1"/>
              </a:solidFill>
            </a:endParaRPr>
          </a:p>
          <a:p>
            <a:pPr lvl="1"/>
            <a:r>
              <a:rPr lang="en-GB" dirty="0" smtClean="0">
                <a:solidFill>
                  <a:schemeClr val="bg1"/>
                </a:solidFill>
              </a:rPr>
              <a:t>Governments and Government projects</a:t>
            </a:r>
          </a:p>
          <a:p>
            <a:pPr lvl="2"/>
            <a:r>
              <a:rPr lang="en-GB" dirty="0" smtClean="0">
                <a:solidFill>
                  <a:schemeClr val="bg1"/>
                </a:solidFill>
              </a:rPr>
              <a:t>E.g. </a:t>
            </a:r>
            <a:r>
              <a:rPr lang="en-GB" dirty="0" err="1" smtClean="0">
                <a:solidFill>
                  <a:schemeClr val="bg1"/>
                </a:solidFill>
              </a:rPr>
              <a:t>Berbice</a:t>
            </a:r>
            <a:r>
              <a:rPr lang="en-GB" dirty="0" smtClean="0">
                <a:solidFill>
                  <a:schemeClr val="bg1"/>
                </a:solidFill>
              </a:rPr>
              <a:t> Harbour Bridge</a:t>
            </a:r>
          </a:p>
          <a:p>
            <a:pPr lvl="1"/>
            <a:r>
              <a:rPr lang="en-GB" dirty="0" smtClean="0">
                <a:solidFill>
                  <a:schemeClr val="bg1"/>
                </a:solidFill>
              </a:rPr>
              <a:t>Corporates</a:t>
            </a:r>
          </a:p>
          <a:p>
            <a:pPr lvl="1"/>
            <a:r>
              <a:rPr lang="en-GB" dirty="0" smtClean="0">
                <a:solidFill>
                  <a:schemeClr val="bg1"/>
                </a:solidFill>
              </a:rPr>
              <a:t>Municipalities</a:t>
            </a:r>
          </a:p>
        </p:txBody>
      </p:sp>
    </p:spTree>
    <p:extLst>
      <p:ext uri="{BB962C8B-B14F-4D97-AF65-F5344CB8AC3E}">
        <p14:creationId xmlns:p14="http://schemas.microsoft.com/office/powerpoint/2010/main" val="46310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0" i="0" u="none" dirty="0" smtClean="0"/>
              <a:t>Bond</a:t>
            </a:r>
            <a:r>
              <a:rPr lang="en-GB" b="0" i="0" u="none" dirty="0" smtClean="0"/>
              <a:t> Maths: Price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GB" b="0" i="0" u="none" dirty="0" smtClean="0"/>
              <a:t>Full Price = Flat Price + Accrued Interest</a:t>
            </a:r>
          </a:p>
          <a:p>
            <a:pPr lvl="2"/>
            <a:r>
              <a:rPr lang="en-GB" dirty="0" smtClean="0"/>
              <a:t>Full Price is economic value of the bond</a:t>
            </a:r>
          </a:p>
          <a:p>
            <a:pPr lvl="2"/>
            <a:r>
              <a:rPr lang="en-GB" b="0" i="0" u="none" dirty="0" smtClean="0"/>
              <a:t>Flat Price is the market traded price</a:t>
            </a:r>
          </a:p>
          <a:p>
            <a:pPr lvl="2"/>
            <a:r>
              <a:rPr lang="en-GB" dirty="0" smtClean="0"/>
              <a:t>Accrued Interest is the coupon fraction owing on trade </a:t>
            </a:r>
            <a:r>
              <a:rPr lang="en-GB" u="sng" dirty="0" smtClean="0"/>
              <a:t>settlement date</a:t>
            </a:r>
            <a:endParaRPr lang="x-none" b="0" i="0" u="sng" dirty="0" smtClean="0"/>
          </a:p>
          <a:p>
            <a:pPr lvl="1"/>
            <a:r>
              <a:rPr lang="en-GB" b="0" i="0" u="none" dirty="0" smtClean="0"/>
              <a:t>Full Price = Net Present Value (NPV) of the bond’s cash flows</a:t>
            </a:r>
          </a:p>
          <a:p>
            <a:pPr lvl="2"/>
            <a:r>
              <a:rPr lang="en-GB" dirty="0" smtClean="0"/>
              <a:t>Recall that NPV of cash flow </a:t>
            </a:r>
            <a:r>
              <a:rPr lang="en-GB" i="1" dirty="0" smtClean="0"/>
              <a:t>C</a:t>
            </a:r>
            <a:r>
              <a:rPr lang="en-GB" dirty="0" smtClean="0"/>
              <a:t> at time </a:t>
            </a:r>
            <a:r>
              <a:rPr lang="en-GB" i="1" dirty="0" smtClean="0"/>
              <a:t>T</a:t>
            </a:r>
            <a:r>
              <a:rPr lang="en-GB" dirty="0" smtClean="0"/>
              <a:t> is</a:t>
            </a:r>
          </a:p>
          <a:p>
            <a:pPr lvl="2"/>
            <a:r>
              <a:rPr lang="en-GB" dirty="0" smtClean="0"/>
              <a:t>For our 3 year bond example above:</a:t>
            </a:r>
            <a:endParaRPr lang="x-none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17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5315195"/>
              </p:ext>
            </p:extLst>
          </p:nvPr>
        </p:nvGraphicFramePr>
        <p:xfrm>
          <a:off x="4889552" y="2481543"/>
          <a:ext cx="597732" cy="3587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" name="Equation" r:id="rId3" imgW="406400" imgH="203200" progId="Equation.3">
                  <p:embed/>
                </p:oleObj>
              </mc:Choice>
              <mc:Fallback>
                <p:oleObj name="Equation" r:id="rId3" imgW="406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89552" y="2481543"/>
                        <a:ext cx="597732" cy="3587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6313299"/>
              </p:ext>
            </p:extLst>
          </p:nvPr>
        </p:nvGraphicFramePr>
        <p:xfrm>
          <a:off x="1310940" y="3240451"/>
          <a:ext cx="3126938" cy="2764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" name="Equation" r:id="rId5" imgW="2298700" imgH="203200" progId="Equation.3">
                  <p:embed/>
                </p:oleObj>
              </mc:Choice>
              <mc:Fallback>
                <p:oleObj name="Equation" r:id="rId5" imgW="2298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10940" y="3240451"/>
                        <a:ext cx="3126938" cy="276414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9640" y="365760"/>
            <a:ext cx="1854260" cy="11395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0" i="0" u="none" dirty="0" smtClean="0"/>
              <a:t>Bond</a:t>
            </a:r>
            <a:r>
              <a:rPr lang="en-GB" b="0" i="0" u="none" dirty="0" smtClean="0"/>
              <a:t> Maths: Price </a:t>
            </a:r>
            <a:r>
              <a:rPr lang="en-GB" b="0" i="0" u="none" cap="none" dirty="0" smtClean="0"/>
              <a:t>to</a:t>
            </a:r>
            <a:r>
              <a:rPr lang="en-GB" b="0" i="0" u="none" dirty="0" smtClean="0"/>
              <a:t> yield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GB" b="0" i="0" u="none" dirty="0" smtClean="0"/>
              <a:t>What discounting rate </a:t>
            </a:r>
            <a:r>
              <a:rPr lang="en-GB" b="0" i="1" u="none" dirty="0" smtClean="0"/>
              <a:t>r </a:t>
            </a:r>
            <a:r>
              <a:rPr lang="en-GB" b="0" u="none" dirty="0" smtClean="0"/>
              <a:t>should we use in the price equation</a:t>
            </a:r>
            <a:r>
              <a:rPr lang="en-GB" b="0" i="0" u="none" dirty="0" smtClean="0"/>
              <a:t>?</a:t>
            </a:r>
          </a:p>
          <a:p>
            <a:pPr lvl="1"/>
            <a:r>
              <a:rPr lang="en-GB" dirty="0" smtClean="0"/>
              <a:t>Well ..</a:t>
            </a:r>
            <a:endParaRPr lang="x-none" b="0" i="0" u="none" dirty="0" smtClean="0"/>
          </a:p>
          <a:p>
            <a:pPr lvl="2"/>
            <a:r>
              <a:rPr lang="en-GB" b="0" i="0" u="none" dirty="0" smtClean="0"/>
              <a:t>The Flat price is known from the market</a:t>
            </a:r>
            <a:endParaRPr lang="x-none" b="0" i="0" u="none" dirty="0" smtClean="0"/>
          </a:p>
          <a:p>
            <a:pPr lvl="2"/>
            <a:r>
              <a:rPr lang="en-US" dirty="0" smtClean="0"/>
              <a:t>T</a:t>
            </a:r>
            <a:r>
              <a:rPr lang="en-GB" dirty="0" smtClean="0"/>
              <a:t>he </a:t>
            </a:r>
            <a:r>
              <a:rPr lang="en-GB" b="0" i="0" u="none" dirty="0" smtClean="0"/>
              <a:t>Accrued Interest can be calculated from </a:t>
            </a:r>
          </a:p>
          <a:p>
            <a:pPr lvl="3"/>
            <a:r>
              <a:rPr lang="en-GB" b="0" i="0" u="none" dirty="0" smtClean="0"/>
              <a:t>coupon level</a:t>
            </a:r>
          </a:p>
          <a:p>
            <a:pPr lvl="3"/>
            <a:r>
              <a:rPr lang="en-GB" b="0" i="0" u="none" dirty="0" smtClean="0"/>
              <a:t>days since last coupon</a:t>
            </a:r>
            <a:endParaRPr lang="x-none" b="0" i="0" u="none" dirty="0" smtClean="0"/>
          </a:p>
          <a:p>
            <a:pPr lvl="1"/>
            <a:r>
              <a:rPr lang="en-GB" b="0" i="0" u="none" dirty="0" smtClean="0"/>
              <a:t>Solve the Full Price Equation to find discount rate </a:t>
            </a:r>
            <a:r>
              <a:rPr lang="en-GB" b="0" i="1" u="none" dirty="0" smtClean="0"/>
              <a:t>r</a:t>
            </a:r>
            <a:r>
              <a:rPr lang="en-GB" b="0" i="0" u="none" dirty="0" smtClean="0"/>
              <a:t> that matches the price</a:t>
            </a:r>
          </a:p>
          <a:p>
            <a:pPr lvl="2"/>
            <a:r>
              <a:rPr lang="en-GB" dirty="0" smtClean="0"/>
              <a:t>It is a transcendental equation so no tractable analytical solution</a:t>
            </a:r>
          </a:p>
          <a:p>
            <a:pPr lvl="2"/>
            <a:r>
              <a:rPr lang="en-GB" dirty="0"/>
              <a:t>N</a:t>
            </a:r>
            <a:r>
              <a:rPr lang="en-GB" dirty="0" smtClean="0"/>
              <a:t>eeds numerical equation solver</a:t>
            </a:r>
          </a:p>
          <a:p>
            <a:pPr lvl="3"/>
            <a:r>
              <a:rPr lang="en-GB" dirty="0"/>
              <a:t>e</a:t>
            </a:r>
            <a:r>
              <a:rPr lang="en-GB" dirty="0" smtClean="0"/>
              <a:t>.g. Newton-</a:t>
            </a:r>
            <a:r>
              <a:rPr lang="en-GB" dirty="0" err="1" smtClean="0"/>
              <a:t>Raphson</a:t>
            </a:r>
            <a:r>
              <a:rPr lang="en-GB" dirty="0" smtClean="0"/>
              <a:t> method or Brent algorithm</a:t>
            </a:r>
            <a:endParaRPr lang="en-GB" b="0" i="0" u="none" dirty="0" smtClean="0"/>
          </a:p>
          <a:p>
            <a:pPr lvl="1"/>
            <a:r>
              <a:rPr lang="en-GB" dirty="0" smtClean="0"/>
              <a:t>The discount rate that satisfies the price equation is called the </a:t>
            </a:r>
            <a:r>
              <a:rPr lang="en-GB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Yield</a:t>
            </a:r>
          </a:p>
          <a:p>
            <a:pPr lvl="2"/>
            <a:r>
              <a:rPr lang="en-GB" b="0" i="0" u="none" dirty="0" smtClean="0"/>
              <a:t>It is the Internal Rate of Return of the Bond</a:t>
            </a:r>
            <a:endParaRPr lang="x-none" b="0" i="0" u="non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05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b="0" i="0" u="none" dirty="0" smtClean="0"/>
              <a:t>Bond</a:t>
            </a:r>
            <a:r>
              <a:rPr lang="en-GB" b="0" i="0" u="none" dirty="0" smtClean="0"/>
              <a:t> Maths: yields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GB" b="0" i="0" u="none" dirty="0" smtClean="0"/>
              <a:t>Bonds usually trade on Yield rather than Price</a:t>
            </a:r>
          </a:p>
          <a:p>
            <a:pPr lvl="2"/>
            <a:r>
              <a:rPr lang="en-GB" dirty="0" smtClean="0"/>
              <a:t>Prices are affected by coupon size effects</a:t>
            </a:r>
            <a:endParaRPr lang="en-GB" b="0" i="0" u="none" dirty="0" smtClean="0"/>
          </a:p>
          <a:p>
            <a:pPr lvl="1"/>
            <a:r>
              <a:rPr lang="en-GB" b="0" i="0" u="none" dirty="0" smtClean="0"/>
              <a:t>Market quoted yield depends on …</a:t>
            </a:r>
            <a:endParaRPr lang="x-none" b="0" i="0" u="none" dirty="0" smtClean="0"/>
          </a:p>
          <a:p>
            <a:pPr lvl="2"/>
            <a:r>
              <a:rPr lang="x-none" b="0" i="0" u="none" dirty="0" smtClean="0"/>
              <a:t>Daycount</a:t>
            </a:r>
            <a:r>
              <a:rPr lang="en-GB" b="0" i="0" u="none" dirty="0" smtClean="0"/>
              <a:t> conventions</a:t>
            </a:r>
            <a:endParaRPr lang="x-none" b="0" i="0" u="none" dirty="0" smtClean="0"/>
          </a:p>
          <a:p>
            <a:pPr lvl="2"/>
            <a:r>
              <a:rPr lang="en-US" b="0" i="0" u="none" dirty="0" smtClean="0"/>
              <a:t>Y</a:t>
            </a:r>
            <a:r>
              <a:rPr lang="en-GB" b="0" i="0" u="none" dirty="0" err="1" smtClean="0"/>
              <a:t>ield</a:t>
            </a:r>
            <a:r>
              <a:rPr lang="en-GB" b="0" i="0" u="none" dirty="0" smtClean="0"/>
              <a:t> discount </a:t>
            </a:r>
            <a:r>
              <a:rPr lang="x-none" b="0" i="0" u="none" dirty="0" smtClean="0"/>
              <a:t>conventions</a:t>
            </a:r>
          </a:p>
          <a:p>
            <a:pPr lvl="1"/>
            <a:r>
              <a:rPr lang="en-GB" b="1" i="0" u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Prices Up, Yields Down!</a:t>
            </a:r>
          </a:p>
          <a:p>
            <a:pPr lvl="2"/>
            <a:r>
              <a:rPr lang="en-GB" dirty="0" smtClean="0"/>
              <a:t>Higher yield means heavier discounting hence lower price</a:t>
            </a:r>
          </a:p>
          <a:p>
            <a:pPr lvl="1"/>
            <a:r>
              <a:rPr lang="en-GB" dirty="0" smtClean="0"/>
              <a:t>The graph of yield vs. maturity for bonds with the same credit has a coherent shape</a:t>
            </a:r>
          </a:p>
          <a:p>
            <a:pPr lvl="2"/>
            <a:r>
              <a:rPr lang="en-GB" dirty="0" smtClean="0"/>
              <a:t>The </a:t>
            </a:r>
            <a:r>
              <a:rPr lang="en-GB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Yield Curve</a:t>
            </a:r>
            <a:endParaRPr lang="en-GB" dirty="0" smtClean="0"/>
          </a:p>
          <a:p>
            <a:pPr lvl="2"/>
            <a:r>
              <a:rPr lang="en-GB" dirty="0" smtClean="0"/>
              <a:t>… but many distortions of sovereign curves since GFC</a:t>
            </a:r>
          </a:p>
          <a:p>
            <a:pPr lvl="1"/>
            <a:r>
              <a:rPr lang="en-GB" dirty="0" smtClean="0"/>
              <a:t>A bond’s yield is a measure of creditworthiness</a:t>
            </a:r>
          </a:p>
          <a:p>
            <a:pPr lvl="2"/>
            <a:r>
              <a:rPr lang="en-GB" dirty="0" smtClean="0"/>
              <a:t>For a given Issuer …</a:t>
            </a:r>
          </a:p>
          <a:p>
            <a:pPr lvl="2"/>
            <a:r>
              <a:rPr lang="en-GB" dirty="0"/>
              <a:t>a</a:t>
            </a:r>
            <a:r>
              <a:rPr lang="en-GB" dirty="0" smtClean="0"/>
              <a:t>nd given bond maturity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19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0069" y="499071"/>
            <a:ext cx="2010969" cy="1203114"/>
          </a:xfrm>
          <a:prstGeom prst="rect">
            <a:avLst/>
          </a:prstGeom>
        </p:spPr>
      </p:pic>
      <p:pic>
        <p:nvPicPr>
          <p:cNvPr id="8" name="Picture 7" descr="yield_curve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380" y="3574760"/>
            <a:ext cx="2232658" cy="1492105"/>
          </a:xfrm>
          <a:prstGeom prst="rect">
            <a:avLst/>
          </a:prstGeom>
        </p:spPr>
      </p:pic>
      <p:sp>
        <p:nvSpPr>
          <p:cNvPr id="9" name="Cloud 8"/>
          <p:cNvSpPr/>
          <p:nvPr/>
        </p:nvSpPr>
        <p:spPr>
          <a:xfrm>
            <a:off x="2247171" y="4525166"/>
            <a:ext cx="3110398" cy="1248070"/>
          </a:xfrm>
          <a:prstGeom prst="clou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Euro crisis and </a:t>
            </a:r>
          </a:p>
          <a:p>
            <a:pPr algn="ctr"/>
            <a:r>
              <a:rPr lang="en-US" dirty="0" smtClean="0"/>
              <a:t>7% trigger level for </a:t>
            </a:r>
          </a:p>
          <a:p>
            <a:pPr algn="ctr"/>
            <a:r>
              <a:rPr lang="en-US" dirty="0" smtClean="0"/>
              <a:t>10 year yields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81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</a:t>
            </a:r>
            <a:endParaRPr lang="x-none" b="0" i="0" u="none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ctr"/>
            <a:r>
              <a:rPr lang="en-GB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There is an exciting pipeline of financial innovation and new products for Financial </a:t>
            </a:r>
            <a:r>
              <a:rPr lang="en-GB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</a:t>
            </a:r>
            <a:r>
              <a:rPr lang="en-GB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ervices in Guyana</a:t>
            </a:r>
          </a:p>
          <a:p>
            <a:pPr lvl="1" algn="ctr"/>
            <a:r>
              <a:rPr lang="en-GB" sz="2400" b="1" i="0" u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  <a:p>
            <a:pPr lvl="1" algn="ctr"/>
            <a:r>
              <a:rPr lang="en-GB" sz="2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A key catalyst will be GASCI’s move from paper based to Central Depository based trading </a:t>
            </a:r>
          </a:p>
          <a:p>
            <a:pPr lvl="1" algn="ctr"/>
            <a:r>
              <a:rPr lang="en-GB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en-GB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lvl="1" algn="ctr"/>
            <a:r>
              <a:rPr lang="en-GB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</a:t>
            </a:r>
            <a:r>
              <a:rPr lang="en-GB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ew </a:t>
            </a:r>
            <a:r>
              <a:rPr lang="en-GB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products and innovations </a:t>
            </a:r>
            <a:r>
              <a:rPr lang="en-GB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can help </a:t>
            </a:r>
            <a:r>
              <a:rPr lang="en-GB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Financial Services sector </a:t>
            </a:r>
            <a:r>
              <a:rPr lang="en-GB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deliver new value to local </a:t>
            </a:r>
            <a:r>
              <a:rPr lang="en-GB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businesses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D5A66-39BE-4103-9B2A-7D233BAA6F8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07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Angles.thmx</Template>
  <TotalTime>8040</TotalTime>
  <Words>1464</Words>
  <Application>Microsoft Office PowerPoint</Application>
  <PresentationFormat>On-screen Show (4:3)</PresentationFormat>
  <Paragraphs>321</Paragraphs>
  <Slides>20</Slides>
  <Notes>5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Angles</vt:lpstr>
      <vt:lpstr>Equation</vt:lpstr>
      <vt:lpstr>Finance for the Future The Product playbook</vt:lpstr>
      <vt:lpstr>PowerPoint Presentation</vt:lpstr>
      <vt:lpstr>Paper based TradE</vt:lpstr>
      <vt:lpstr>CENtral depository</vt:lpstr>
      <vt:lpstr>Hedging 101: FRAs</vt:lpstr>
      <vt:lpstr>TTD / GYD risk</vt:lpstr>
      <vt:lpstr>The forward rate trade</vt:lpstr>
      <vt:lpstr>Hedging 101: FutureS</vt:lpstr>
      <vt:lpstr>FUTURES contracts</vt:lpstr>
      <vt:lpstr>The futures trade</vt:lpstr>
      <vt:lpstr>Hedging cuts both ways</vt:lpstr>
      <vt:lpstr>Going Short</vt:lpstr>
      <vt:lpstr>The Short Trade</vt:lpstr>
      <vt:lpstr>If You are right…</vt:lpstr>
      <vt:lpstr>If You are wrong …</vt:lpstr>
      <vt:lpstr>Bonds</vt:lpstr>
      <vt:lpstr>Bond Maths: Price</vt:lpstr>
      <vt:lpstr>Bond Maths: Price to yield</vt:lpstr>
      <vt:lpstr>Bond Maths: yields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Product playbook</dc:title>
  <dc:creator>David</dc:creator>
  <cp:lastModifiedBy>George Edwards</cp:lastModifiedBy>
  <cp:revision>135</cp:revision>
  <cp:lastPrinted>2012-10-17T10:45:00Z</cp:lastPrinted>
  <dcterms:modified xsi:type="dcterms:W3CDTF">2012-10-23T14:16:24Z</dcterms:modified>
</cp:coreProperties>
</file>