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m4a" ContentType="audio/unknown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72" r:id="rId1"/>
  </p:sldMasterIdLst>
  <p:notesMasterIdLst>
    <p:notesMasterId r:id="rId30"/>
  </p:notesMasterIdLst>
  <p:handoutMasterIdLst>
    <p:handoutMasterId r:id="rId31"/>
  </p:handoutMasterIdLst>
  <p:sldIdLst>
    <p:sldId id="256" r:id="rId2"/>
    <p:sldId id="274" r:id="rId3"/>
    <p:sldId id="257" r:id="rId4"/>
    <p:sldId id="288" r:id="rId5"/>
    <p:sldId id="258" r:id="rId6"/>
    <p:sldId id="287" r:id="rId7"/>
    <p:sldId id="272" r:id="rId8"/>
    <p:sldId id="289" r:id="rId9"/>
    <p:sldId id="259" r:id="rId10"/>
    <p:sldId id="281" r:id="rId11"/>
    <p:sldId id="264" r:id="rId12"/>
    <p:sldId id="260" r:id="rId13"/>
    <p:sldId id="261" r:id="rId14"/>
    <p:sldId id="262" r:id="rId15"/>
    <p:sldId id="280" r:id="rId16"/>
    <p:sldId id="282" r:id="rId17"/>
    <p:sldId id="283" r:id="rId18"/>
    <p:sldId id="263" r:id="rId19"/>
    <p:sldId id="279" r:id="rId20"/>
    <p:sldId id="270" r:id="rId21"/>
    <p:sldId id="268" r:id="rId22"/>
    <p:sldId id="265" r:id="rId23"/>
    <p:sldId id="275" r:id="rId24"/>
    <p:sldId id="277" r:id="rId25"/>
    <p:sldId id="266" r:id="rId26"/>
    <p:sldId id="284" r:id="rId27"/>
    <p:sldId id="285" r:id="rId28"/>
    <p:sldId id="278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34587" autoAdjust="0"/>
    <p:restoredTop sz="94743" autoAdjust="0"/>
  </p:normalViewPr>
  <p:slideViewPr>
    <p:cSldViewPr snapToGrid="0" snapToObjects="1"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17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emf"/><Relationship Id="rId1" Type="http://schemas.openxmlformats.org/officeDocument/2006/relationships/image" Target="../media/image13.emf"/><Relationship Id="rId5" Type="http://schemas.openxmlformats.org/officeDocument/2006/relationships/image" Target="../media/image17.wmf"/><Relationship Id="rId4" Type="http://schemas.openxmlformats.org/officeDocument/2006/relationships/image" Target="../media/image1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D506ED-92DD-ED4B-83A9-046ABB081269}" type="datetime1">
              <a:rPr lang="en-GB" smtClean="0"/>
              <a:t>25/08/2011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69CD53-4EC8-C14C-95F8-8B2400146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837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42D4CC-F791-F049-BD9B-6CA1F333B522}" type="datetime1">
              <a:rPr lang="en-GB" smtClean="0"/>
              <a:t>25/08/2011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DBD26-D004-954D-A43F-423142A47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3188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  <a:p>
            <a:r>
              <a:rPr lang="x-none" b="0" i="0" u="none" dirty="0" smtClean="0"/>
              <a:t>A story of modern finance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Fischer Black died in 1995 and so was ineligible for Nobel prize</a:t>
            </a:r>
          </a:p>
          <a:p>
            <a:r>
              <a:rPr lang="en-US" dirty="0" smtClean="0"/>
              <a:t>Will understand this formula</a:t>
            </a:r>
            <a:r>
              <a:rPr lang="en-US" baseline="0" dirty="0" smtClean="0"/>
              <a:t> by the end of the talk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DBD26-D004-954D-A43F-423142A47DC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88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DBD26-D004-954D-A43F-423142A47DC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009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Explain graph</a:t>
            </a:r>
            <a:r>
              <a:rPr lang="en-GB" baseline="0" dirty="0" smtClean="0"/>
              <a:t> esp. trend line.  </a:t>
            </a:r>
          </a:p>
          <a:p>
            <a:r>
              <a:rPr lang="en-GB" baseline="0" dirty="0" smtClean="0"/>
              <a:t>Contrast with randomness of stock price line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DBD26-D004-954D-A43F-423142A47DC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0183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Remind audience that these are European exercise</a:t>
            </a:r>
            <a:r>
              <a:rPr lang="en-US" baseline="0" dirty="0" smtClean="0"/>
              <a:t> </a:t>
            </a:r>
            <a:r>
              <a:rPr lang="en-US" dirty="0" smtClean="0"/>
              <a:t>options.  </a:t>
            </a:r>
          </a:p>
          <a:p>
            <a:r>
              <a:rPr lang="en-US" dirty="0" smtClean="0"/>
              <a:t>Mention what American exercise options are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DBD26-D004-954D-A43F-423142A47DC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859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Show how use lognormal</a:t>
            </a:r>
            <a:r>
              <a:rPr lang="en-GB" baseline="0" dirty="0" smtClean="0"/>
              <a:t> price distribution </a:t>
            </a:r>
            <a:r>
              <a:rPr lang="en-GB" baseline="0" dirty="0" err="1" smtClean="0"/>
              <a:t>pdf</a:t>
            </a:r>
            <a:r>
              <a:rPr lang="en-GB" baseline="0" dirty="0" smtClean="0"/>
              <a:t>.</a:t>
            </a:r>
          </a:p>
          <a:p>
            <a:r>
              <a:rPr lang="en-GB" baseline="0" dirty="0" smtClean="0"/>
              <a:t>Use 400 </a:t>
            </a:r>
            <a:r>
              <a:rPr lang="en-GB" baseline="0" dirty="0" err="1" smtClean="0"/>
              <a:t>px</a:t>
            </a:r>
            <a:r>
              <a:rPr lang="en-GB" baseline="0" dirty="0" smtClean="0"/>
              <a:t> </a:t>
            </a:r>
            <a:r>
              <a:rPr lang="en-GB" baseline="0" dirty="0" err="1" smtClean="0"/>
              <a:t>pt</a:t>
            </a:r>
            <a:r>
              <a:rPr lang="en-GB" baseline="0" dirty="0" smtClean="0"/>
              <a:t> and 1000 </a:t>
            </a:r>
            <a:r>
              <a:rPr lang="en-GB" baseline="0" dirty="0" err="1" smtClean="0"/>
              <a:t>px</a:t>
            </a:r>
            <a:r>
              <a:rPr lang="en-GB" baseline="0" dirty="0" smtClean="0"/>
              <a:t> </a:t>
            </a:r>
            <a:r>
              <a:rPr lang="en-GB" baseline="0" dirty="0" err="1" smtClean="0"/>
              <a:t>pt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DBD26-D004-954D-A43F-423142A47DC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305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x-none" b="0" i="0" u="none" dirty="0" smtClean="0"/>
              <a:t>Role of leverage in the Global Financial Crisis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F734-9310-AC4E-A8B7-9499EDAF5F12}" type="datetime1">
              <a:rPr lang="en-GB" smtClean="0"/>
              <a:t>25/08/2011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E610-6C40-4E4D-BA38-5C4D2526F5AC}" type="datetime1">
              <a:rPr lang="en-GB" smtClean="0"/>
              <a:t>25/08/2011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5E2AA-4EEB-934C-B0DA-F547EC8A5318}" type="datetime1">
              <a:rPr lang="en-GB" smtClean="0"/>
              <a:t>25/08/2011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E616C-D79E-854F-959C-D4F9E0F6AFCD}" type="datetime1">
              <a:rPr lang="en-GB" smtClean="0"/>
              <a:t>25/08/2011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4B0F8-5799-8B4A-B67B-5739715FF759}" type="datetime1">
              <a:rPr lang="en-GB" smtClean="0"/>
              <a:t>25/08/2011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95FF6-A0BD-3347-96B5-71B97DD90520}" type="datetime1">
              <a:rPr lang="en-GB" smtClean="0"/>
              <a:t>25/08/2011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FFDB7-312D-7047-9C7C-07F7E190181E}" type="datetime1">
              <a:rPr lang="en-GB" smtClean="0"/>
              <a:t>25/08/2011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30C13-DF4A-2141-9E77-F970066BB1A6}" type="datetime1">
              <a:rPr lang="en-GB" smtClean="0"/>
              <a:t>25/08/2011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GB" smtClean="0"/>
              <a:t>Drag picture to placeholder or click icon to add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607C-61AC-044E-A3F4-80EA253527B2}" type="datetime1">
              <a:rPr lang="en-GB" smtClean="0"/>
              <a:t>25/08/2011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2C164-6336-9240-B109-BEF66250695D}" type="datetime1">
              <a:rPr lang="en-GB" smtClean="0"/>
              <a:t>25/08/2011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0905-190C-0E40-B8CE-2099AF9187AF}" type="datetime1">
              <a:rPr lang="en-GB" smtClean="0"/>
              <a:t>25/08/2011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7374FA9-98BD-C947-9BF9-D5170119D4DB}" type="datetime1">
              <a:rPr lang="en-GB" smtClean="0"/>
              <a:t>25/08/2011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9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emf"/><Relationship Id="rId11" Type="http://schemas.openxmlformats.org/officeDocument/2006/relationships/oleObject" Target="../embeddings/oleObject4.bin"/><Relationship Id="rId5" Type="http://schemas.openxmlformats.org/officeDocument/2006/relationships/image" Target="../media/image11.emf"/><Relationship Id="rId10" Type="http://schemas.openxmlformats.org/officeDocument/2006/relationships/image" Target="../media/image8.emf"/><Relationship Id="rId4" Type="http://schemas.openxmlformats.org/officeDocument/2006/relationships/image" Target="../media/image10.emf"/><Relationship Id="rId9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image" Target="../media/image17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12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emf"/><Relationship Id="rId11" Type="http://schemas.openxmlformats.org/officeDocument/2006/relationships/image" Target="../media/image18.png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6.emf"/><Relationship Id="rId4" Type="http://schemas.openxmlformats.org/officeDocument/2006/relationships/image" Target="../media/image13.emf"/><Relationship Id="rId9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0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emf"/><Relationship Id="rId4" Type="http://schemas.openxmlformats.org/officeDocument/2006/relationships/image" Target="../media/image25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29.emf"/><Relationship Id="rId9" Type="http://schemas.openxmlformats.org/officeDocument/2006/relationships/image" Target="../media/image30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31.emf"/><Relationship Id="rId4" Type="http://schemas.openxmlformats.org/officeDocument/2006/relationships/oleObject" Target="../embeddings/oleObject13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3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7" Type="http://schemas.openxmlformats.org/officeDocument/2006/relationships/image" Target="../media/image3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5.e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34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x-none" b="0" i="0" u="none" dirty="0" smtClean="0"/>
              <a:t>Maths &amp; Money</a:t>
            </a:r>
            <a:r>
              <a:rPr lang="en-GB" b="0" i="0" u="none" dirty="0" smtClean="0"/>
              <a:t/>
            </a:r>
            <a:br>
              <a:rPr lang="en-GB" b="0" i="0" u="none" dirty="0" smtClean="0"/>
            </a:br>
            <a:r>
              <a:rPr lang="en-GB" sz="2400" i="1" dirty="0" smtClean="0"/>
              <a:t>A story of modern Finance</a:t>
            </a:r>
            <a:endParaRPr lang="x-none" sz="2000" i="1" u="none" dirty="0" smtClean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13049" y="3940869"/>
            <a:ext cx="5219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Let’s start at the very beginning …</a:t>
            </a:r>
            <a:endParaRPr lang="en-US" i="1" dirty="0"/>
          </a:p>
        </p:txBody>
      </p:sp>
      <p:sp>
        <p:nvSpPr>
          <p:cNvPr id="4" name="TextBox 3"/>
          <p:cNvSpPr txBox="1"/>
          <p:nvPr/>
        </p:nvSpPr>
        <p:spPr>
          <a:xfrm>
            <a:off x="875099" y="6365965"/>
            <a:ext cx="18769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by David Pollard</a:t>
            </a:r>
            <a:endParaRPr lang="en-US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15243" y="1358688"/>
            <a:ext cx="8009467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2400" i="1" dirty="0" smtClean="0"/>
              <a:t>Let’s start at the very beginning,</a:t>
            </a:r>
          </a:p>
          <a:p>
            <a:r>
              <a:rPr lang="en-US" sz="2400" i="1" dirty="0"/>
              <a:t>A</a:t>
            </a:r>
            <a:r>
              <a:rPr lang="en-US" sz="2400" i="1" dirty="0" smtClean="0"/>
              <a:t> very good place to start.</a:t>
            </a:r>
          </a:p>
          <a:p>
            <a:r>
              <a:rPr lang="en-US" sz="2400" i="1" dirty="0" smtClean="0"/>
              <a:t>When you read you begin with A, B, C,</a:t>
            </a:r>
          </a:p>
          <a:p>
            <a:r>
              <a:rPr lang="en-US" sz="2400" i="1" dirty="0" smtClean="0"/>
              <a:t>When you Quant you begin with </a:t>
            </a:r>
            <a:r>
              <a:rPr lang="en-US" sz="2400" i="1" u="sng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Black-Scholes Theory</a:t>
            </a:r>
            <a:r>
              <a:rPr lang="en-US" sz="2800" i="1" u="sng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!</a:t>
            </a:r>
            <a:endParaRPr lang="en-US" sz="2800" i="1" u="sng" dirty="0"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2" name="Black-Scholes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133" y="397934"/>
            <a:ext cx="541866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69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Black &amp; Scholes Theory!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299875"/>
            <a:ext cx="7520940" cy="2548469"/>
          </a:xfrm>
        </p:spPr>
        <p:txBody>
          <a:bodyPr/>
          <a:lstStyle/>
          <a:p>
            <a:pPr lvl="0"/>
            <a:r>
              <a:rPr lang="en-GB" b="0" i="0" u="none" dirty="0" smtClean="0"/>
              <a:t>Fischer Black</a:t>
            </a:r>
          </a:p>
          <a:p>
            <a:pPr lvl="0"/>
            <a:r>
              <a:rPr lang="en-GB" b="0" dirty="0"/>
              <a:t>	</a:t>
            </a:r>
            <a:r>
              <a:rPr lang="en-GB" sz="1400" b="0" i="1" dirty="0" smtClean="0"/>
              <a:t>Partner at Goldman Sachs - most (in)famous investment bank?</a:t>
            </a:r>
          </a:p>
          <a:p>
            <a:pPr lvl="0"/>
            <a:r>
              <a:rPr lang="en-GB" sz="1400" b="0" i="1" u="none" dirty="0"/>
              <a:t>	</a:t>
            </a:r>
            <a:r>
              <a:rPr lang="en-GB" sz="1400" b="0" i="1" dirty="0"/>
              <a:t>T</a:t>
            </a:r>
            <a:r>
              <a:rPr lang="en-GB" sz="1400" b="0" i="1" u="none" dirty="0" smtClean="0"/>
              <a:t>he Quants’ Quant – a legend</a:t>
            </a:r>
            <a:endParaRPr lang="x-none" sz="1400" b="0" i="1" u="none" dirty="0" smtClean="0"/>
          </a:p>
          <a:p>
            <a:r>
              <a:rPr lang="en-GB" b="0" dirty="0"/>
              <a:t>Myron Scholes</a:t>
            </a:r>
          </a:p>
          <a:p>
            <a:r>
              <a:rPr lang="en-GB" b="0" dirty="0"/>
              <a:t>	</a:t>
            </a:r>
            <a:r>
              <a:rPr lang="en-GB" sz="1400" b="0" i="1" dirty="0"/>
              <a:t>Nobel prize winner in Economics with Merton in 1997</a:t>
            </a:r>
          </a:p>
          <a:p>
            <a:r>
              <a:rPr lang="en-GB" sz="1400" b="0" i="1" dirty="0"/>
              <a:t>	Partner at Long Term Capital Management in 1998</a:t>
            </a:r>
          </a:p>
          <a:p>
            <a:r>
              <a:rPr lang="en-GB" sz="1400" b="0" i="1" dirty="0"/>
              <a:t>		</a:t>
            </a:r>
            <a:r>
              <a:rPr lang="en-GB" sz="1200" dirty="0"/>
              <a:t>‘</a:t>
            </a:r>
            <a:r>
              <a:rPr lang="en-GB" sz="1200" u="sng" dirty="0"/>
              <a:t>When Genius failed</a:t>
            </a:r>
            <a:r>
              <a:rPr lang="en-GB" sz="1200" dirty="0"/>
              <a:t>’ (the first time!)</a:t>
            </a:r>
            <a:endParaRPr lang="x-none" sz="1200" dirty="0"/>
          </a:p>
        </p:txBody>
      </p:sp>
      <p:pic>
        <p:nvPicPr>
          <p:cNvPr id="6" name="Picture 5" descr="Black&amp;Scholes_2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451" y="4031752"/>
            <a:ext cx="2618889" cy="1853699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5565184"/>
              </p:ext>
            </p:extLst>
          </p:nvPr>
        </p:nvGraphicFramePr>
        <p:xfrm>
          <a:off x="1887683" y="3959657"/>
          <a:ext cx="4068762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" name="Equation" r:id="rId5" imgW="1778000" imgH="457200" progId="Equation.3">
                  <p:embed/>
                </p:oleObj>
              </mc:Choice>
              <mc:Fallback>
                <p:oleObj name="Equation" r:id="rId5" imgW="17780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87683" y="3959657"/>
                        <a:ext cx="4068762" cy="1047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loud Callout 7"/>
          <p:cNvSpPr/>
          <p:nvPr/>
        </p:nvSpPr>
        <p:spPr>
          <a:xfrm>
            <a:off x="284883" y="4180688"/>
            <a:ext cx="1473205" cy="684899"/>
          </a:xfrm>
          <a:prstGeom prst="cloudCallout">
            <a:avLst>
              <a:gd name="adj1" fmla="val 55374"/>
              <a:gd name="adj2" fmla="val 501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Let’s understand this</a:t>
            </a:r>
            <a:endParaRPr lang="en-US" sz="12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guide slide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sz="2000" dirty="0" smtClean="0"/>
              <a:t>Future Value, Present Value and Discounting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sz="2000" dirty="0" smtClean="0"/>
              <a:t>Arbitrage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sz="2000" dirty="0" smtClean="0"/>
              <a:t>Expected Return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sz="2000" dirty="0" smtClean="0"/>
              <a:t>Stocks &amp; Shares and Options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sz="2000" dirty="0" smtClean="0"/>
              <a:t>Evolution of stock prices and the stock price process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sz="2000" dirty="0"/>
              <a:t>P</a:t>
            </a:r>
            <a:r>
              <a:rPr lang="en-GB" sz="2000" dirty="0" smtClean="0"/>
              <a:t>hysicists in Finance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sz="2000" dirty="0" smtClean="0"/>
              <a:t>Philosophy!</a:t>
            </a:r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16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FUTURE </a:t>
            </a:r>
            <a:r>
              <a:rPr lang="x-none" b="0" i="0" u="none" smtClean="0"/>
              <a:t>Value</a:t>
            </a:r>
            <a:r>
              <a:rPr lang="en-GB" b="0" i="0" u="none" dirty="0" smtClean="0"/>
              <a:t> Question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z="2000" i="1" u="none" dirty="0" smtClean="0"/>
              <a:t>Question</a:t>
            </a:r>
            <a:r>
              <a:rPr lang="en-GB" sz="2000" b="0" i="0" u="none" dirty="0" smtClean="0"/>
              <a:t>: What is better, a dollar now or a dollar in one year’s time?</a:t>
            </a:r>
          </a:p>
          <a:p>
            <a:pPr lvl="0"/>
            <a:r>
              <a:rPr lang="en-GB" sz="1400" b="0" dirty="0"/>
              <a:t>	</a:t>
            </a:r>
            <a:r>
              <a:rPr lang="en-GB" sz="1800" b="0" dirty="0"/>
              <a:t>D</a:t>
            </a:r>
            <a:r>
              <a:rPr lang="en-GB" sz="1800" b="0" dirty="0" smtClean="0"/>
              <a:t>on’t worry about theft etc.!</a:t>
            </a:r>
          </a:p>
          <a:p>
            <a:pPr lvl="0"/>
            <a:r>
              <a:rPr lang="en-GB" sz="1800" b="0" dirty="0"/>
              <a:t>	</a:t>
            </a:r>
            <a:r>
              <a:rPr lang="en-GB" sz="1800" b="0" dirty="0" smtClean="0"/>
              <a:t>In fact we always assume </a:t>
            </a:r>
            <a:r>
              <a:rPr lang="en-GB" sz="1800" dirty="0" smtClean="0"/>
              <a:t>Integrity</a:t>
            </a:r>
            <a:r>
              <a:rPr lang="en-GB" sz="1800" b="0" dirty="0" smtClean="0"/>
              <a:t> in financial calculations</a:t>
            </a:r>
          </a:p>
          <a:p>
            <a:pPr lvl="0"/>
            <a:r>
              <a:rPr lang="en-GB" sz="1800" b="0" dirty="0"/>
              <a:t>	</a:t>
            </a:r>
            <a:r>
              <a:rPr lang="en-GB" sz="1800" b="0" dirty="0" smtClean="0"/>
              <a:t>“No criminals” in </a:t>
            </a:r>
            <a:r>
              <a:rPr lang="en-GB" sz="1800" dirty="0" smtClean="0"/>
              <a:t>Regulated</a:t>
            </a:r>
            <a:r>
              <a:rPr lang="en-GB" sz="1800" b="0" dirty="0" smtClean="0"/>
              <a:t> financial markets</a:t>
            </a:r>
          </a:p>
          <a:p>
            <a:pPr lvl="0"/>
            <a:endParaRPr lang="en-GB" sz="1800" b="0" i="0" u="none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5234" y="3788981"/>
            <a:ext cx="2190678" cy="1588242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FUTURE </a:t>
            </a:r>
            <a:r>
              <a:rPr lang="x-none" b="0" i="0" u="none" smtClean="0"/>
              <a:t>Value</a:t>
            </a:r>
            <a:r>
              <a:rPr lang="en-GB" b="0" i="0" u="none" dirty="0" smtClean="0"/>
              <a:t> answer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z="2000" i="1" dirty="0" smtClean="0"/>
              <a:t>Answer</a:t>
            </a:r>
            <a:r>
              <a:rPr lang="en-GB" sz="2000" b="0" dirty="0" smtClean="0"/>
              <a:t>:  A dollar now because </a:t>
            </a:r>
            <a:r>
              <a:rPr lang="en-GB" sz="2000" b="0" i="0" u="none" dirty="0" smtClean="0"/>
              <a:t>it can be invested to </a:t>
            </a:r>
            <a:r>
              <a:rPr lang="en-GB" sz="2000" b="0" dirty="0" smtClean="0"/>
              <a:t>earn </a:t>
            </a:r>
            <a:r>
              <a:rPr lang="en-GB" sz="2000" b="0" i="0" u="none" dirty="0" smtClean="0"/>
              <a:t>a return</a:t>
            </a:r>
          </a:p>
          <a:p>
            <a:pPr lvl="0"/>
            <a:r>
              <a:rPr lang="en-GB" sz="1800" b="0" dirty="0" smtClean="0"/>
              <a:t>	B</a:t>
            </a:r>
            <a:r>
              <a:rPr lang="en-GB" sz="1800" b="0" i="0" u="none" dirty="0" smtClean="0"/>
              <a:t>ecomes more than a dollar in a year’s time</a:t>
            </a:r>
          </a:p>
          <a:p>
            <a:pPr lvl="0"/>
            <a:r>
              <a:rPr lang="en-GB" sz="1800" b="0" dirty="0"/>
              <a:t>	</a:t>
            </a:r>
            <a:r>
              <a:rPr lang="en-GB" sz="1800" b="0" dirty="0" smtClean="0"/>
              <a:t>If </a:t>
            </a:r>
            <a:r>
              <a:rPr lang="en-GB" sz="1800" dirty="0" smtClean="0"/>
              <a:t>nominal</a:t>
            </a:r>
            <a:r>
              <a:rPr lang="en-GB" sz="1800" b="0" dirty="0" smtClean="0"/>
              <a:t> interest rates are positive </a:t>
            </a:r>
          </a:p>
          <a:p>
            <a:pPr lvl="4">
              <a:buFont typeface="Wingdings" pitchFamily="2" charset="2"/>
              <a:buChar char="Ø"/>
            </a:pPr>
            <a:r>
              <a:rPr lang="en-GB" sz="1800" dirty="0" smtClean="0"/>
              <a:t>  </a:t>
            </a:r>
            <a:r>
              <a:rPr lang="en-GB" sz="1800" b="0" dirty="0" smtClean="0"/>
              <a:t>as they usually are</a:t>
            </a:r>
          </a:p>
          <a:p>
            <a:pPr lvl="0"/>
            <a:r>
              <a:rPr lang="en-GB" sz="1800" b="0" i="0" u="none" dirty="0"/>
              <a:t>	</a:t>
            </a:r>
            <a:r>
              <a:rPr lang="en-GB" sz="1800" i="0" u="none" dirty="0" smtClean="0"/>
              <a:t>Real</a:t>
            </a:r>
            <a:r>
              <a:rPr lang="en-GB" sz="1800" b="0" i="0" u="none" dirty="0" smtClean="0"/>
              <a:t> interest rates are another matter entirely!</a:t>
            </a:r>
          </a:p>
          <a:p>
            <a:pPr lvl="4">
              <a:buFont typeface="Wingdings" pitchFamily="2" charset="2"/>
              <a:buChar char="Ø"/>
            </a:pPr>
            <a:r>
              <a:rPr lang="en-GB" sz="1800" b="0" dirty="0"/>
              <a:t>	</a:t>
            </a:r>
            <a:r>
              <a:rPr lang="en-GB" sz="1800" dirty="0"/>
              <a:t> </a:t>
            </a:r>
            <a:r>
              <a:rPr lang="en-GB" sz="1800" i="1" dirty="0" smtClean="0"/>
              <a:t>Real rate = Nominal rate – rate of Inflation </a:t>
            </a:r>
            <a:endParaRPr lang="x-none" sz="1800" i="1" u="none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5234" y="3788981"/>
            <a:ext cx="2190678" cy="1588242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08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Value</a:t>
            </a:r>
            <a:endParaRPr lang="en-US" dirty="0"/>
          </a:p>
        </p:txBody>
      </p:sp>
      <p:pic>
        <p:nvPicPr>
          <p:cNvPr id="19" name="Picture 18" descr="FV_1year.pdf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89" y="955370"/>
            <a:ext cx="2359137" cy="1564566"/>
          </a:xfrm>
          <a:prstGeom prst="rect">
            <a:avLst/>
          </a:prstGeom>
        </p:spPr>
      </p:pic>
      <p:pic>
        <p:nvPicPr>
          <p:cNvPr id="20" name="Picture 19" descr="FV_monthly.pdf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662" y="3752725"/>
            <a:ext cx="2417369" cy="1603186"/>
          </a:xfrm>
          <a:prstGeom prst="rect">
            <a:avLst/>
          </a:prstGeom>
        </p:spPr>
      </p:pic>
      <p:pic>
        <p:nvPicPr>
          <p:cNvPr id="22" name="Picture 21" descr="FV_quarterly.pdf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826" y="2046092"/>
            <a:ext cx="2573352" cy="1706633"/>
          </a:xfrm>
          <a:prstGeom prst="rect">
            <a:avLst/>
          </a:prstGeom>
        </p:spPr>
      </p:pic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7096837"/>
              </p:ext>
            </p:extLst>
          </p:nvPr>
        </p:nvGraphicFramePr>
        <p:xfrm>
          <a:off x="2867293" y="1227089"/>
          <a:ext cx="14732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41" name="Equation" r:id="rId7" imgW="1473200" imgH="266700" progId="Equation.3">
                  <p:embed/>
                </p:oleObj>
              </mc:Choice>
              <mc:Fallback>
                <p:oleObj name="Equation" r:id="rId7" imgW="14732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867293" y="1227089"/>
                        <a:ext cx="1473200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8432480"/>
              </p:ext>
            </p:extLst>
          </p:nvPr>
        </p:nvGraphicFramePr>
        <p:xfrm>
          <a:off x="5549531" y="2525713"/>
          <a:ext cx="15875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42" name="Equation" r:id="rId9" imgW="1587500" imgH="457200" progId="Equation.3">
                  <p:embed/>
                </p:oleObj>
              </mc:Choice>
              <mc:Fallback>
                <p:oleObj name="Equation" r:id="rId9" imgW="1587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549531" y="2525713"/>
                        <a:ext cx="1587500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0258735"/>
              </p:ext>
            </p:extLst>
          </p:nvPr>
        </p:nvGraphicFramePr>
        <p:xfrm>
          <a:off x="6965242" y="4287712"/>
          <a:ext cx="1676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43" name="Equation" r:id="rId11" imgW="1676400" imgH="457200" progId="Equation.3">
                  <p:embed/>
                </p:oleObj>
              </mc:Choice>
              <mc:Fallback>
                <p:oleObj name="Equation" r:id="rId11" imgW="16764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965242" y="4287712"/>
                        <a:ext cx="1676400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7</a:t>
            </a:fld>
            <a:endParaRPr lang="en-US"/>
          </a:p>
        </p:txBody>
      </p:sp>
      <p:sp>
        <p:nvSpPr>
          <p:cNvPr id="29" name="Cloud Callout 28"/>
          <p:cNvSpPr/>
          <p:nvPr/>
        </p:nvSpPr>
        <p:spPr>
          <a:xfrm>
            <a:off x="2393245" y="3994421"/>
            <a:ext cx="1656050" cy="684899"/>
          </a:xfrm>
          <a:prstGeom prst="cloudCallout">
            <a:avLst>
              <a:gd name="adj1" fmla="val 27425"/>
              <a:gd name="adj2" fmla="val -7987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Compounding period</a:t>
            </a:r>
            <a:endParaRPr lang="en-US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4661601" y="990248"/>
            <a:ext cx="3710866" cy="64633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en-GB" dirty="0" smtClean="0"/>
              <a:t>If r=10% = 0.1  </a:t>
            </a:r>
          </a:p>
          <a:p>
            <a:r>
              <a:rPr lang="en-GB" dirty="0" smtClean="0"/>
              <a:t>Future Value is 1.(1+0.1) = $1.10c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716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FUTURE </a:t>
            </a:r>
            <a:r>
              <a:rPr lang="x-none" b="0" i="0" u="none" dirty="0" smtClean="0"/>
              <a:t>Value</a:t>
            </a:r>
            <a:r>
              <a:rPr lang="en-GB" b="0" i="0" u="none" dirty="0" smtClean="0"/>
              <a:t> – </a:t>
            </a:r>
            <a:r>
              <a:rPr lang="en-GB" b="0" i="0" u="none" cap="none" dirty="0" smtClean="0"/>
              <a:t>The formula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3776172"/>
          </a:xfrm>
        </p:spPr>
        <p:txBody>
          <a:bodyPr>
            <a:normAutofit lnSpcReduction="10000"/>
          </a:bodyPr>
          <a:lstStyle/>
          <a:p>
            <a:pPr lvl="0"/>
            <a:r>
              <a:rPr lang="en-GB" b="0" dirty="0" smtClean="0"/>
              <a:t>As compounding period gets smaller and smaller the Future Value factor in one year becomes ...</a:t>
            </a:r>
          </a:p>
          <a:p>
            <a:pPr lvl="0"/>
            <a:endParaRPr lang="en-GB" sz="1400" b="0" i="0" u="none" dirty="0"/>
          </a:p>
          <a:p>
            <a:pPr lvl="0"/>
            <a:endParaRPr lang="en-GB" sz="1400" b="0" dirty="0" smtClean="0"/>
          </a:p>
          <a:p>
            <a:pPr lvl="0"/>
            <a:r>
              <a:rPr lang="en-GB" sz="1400" b="0" i="0" u="none" dirty="0" smtClean="0"/>
              <a:t>But, in the limit of continuous compounding, this is the mathematical definition of the </a:t>
            </a:r>
            <a:r>
              <a:rPr lang="en-GB" sz="1400" i="1" u="none" dirty="0" smtClean="0"/>
              <a:t>Exponential Function </a:t>
            </a:r>
          </a:p>
          <a:p>
            <a:pPr lvl="0"/>
            <a:endParaRPr lang="en-GB" sz="1400" b="0" dirty="0"/>
          </a:p>
          <a:p>
            <a:pPr lvl="0"/>
            <a:endParaRPr lang="en-GB" sz="1400" b="0" i="0" u="none" dirty="0" smtClean="0"/>
          </a:p>
          <a:p>
            <a:pPr lvl="0"/>
            <a:r>
              <a:rPr lang="en-GB" sz="1400" b="0" dirty="0" smtClean="0"/>
              <a:t>So future value of a dollar is </a:t>
            </a:r>
          </a:p>
          <a:p>
            <a:pPr lvl="0"/>
            <a:endParaRPr lang="en-GB" sz="1400" b="0" i="0" u="none" dirty="0" smtClean="0"/>
          </a:p>
          <a:p>
            <a:pPr lvl="0"/>
            <a:endParaRPr lang="en-GB" sz="1400" b="0" i="0" u="none" dirty="0"/>
          </a:p>
          <a:p>
            <a:pPr lvl="0"/>
            <a:r>
              <a:rPr lang="en-GB" sz="1400" b="0" dirty="0" smtClean="0"/>
              <a:t>Conversely the </a:t>
            </a:r>
            <a:r>
              <a:rPr lang="en-GB" sz="1400" dirty="0" smtClean="0"/>
              <a:t>Present Value </a:t>
            </a:r>
            <a:r>
              <a:rPr lang="en-GB" sz="1400" b="0" dirty="0" smtClean="0"/>
              <a:t>today of </a:t>
            </a:r>
            <a:r>
              <a:rPr lang="en-GB" sz="1400" b="0" dirty="0"/>
              <a:t>a</a:t>
            </a:r>
            <a:r>
              <a:rPr lang="en-GB" sz="1400" b="0" dirty="0" smtClean="0"/>
              <a:t> dollar in </a:t>
            </a:r>
            <a:r>
              <a:rPr lang="en-GB" sz="1400" b="0" i="1" dirty="0" smtClean="0"/>
              <a:t>T</a:t>
            </a:r>
            <a:r>
              <a:rPr lang="en-GB" sz="1400" b="0" dirty="0" smtClean="0"/>
              <a:t> year’s time </a:t>
            </a:r>
          </a:p>
          <a:p>
            <a:pPr lvl="0"/>
            <a:r>
              <a:rPr lang="en-GB" sz="1400" b="0" dirty="0" smtClean="0"/>
              <a:t>is the exponential with negative argument …</a:t>
            </a:r>
            <a:endParaRPr lang="x-none" sz="1400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2726199"/>
              </p:ext>
            </p:extLst>
          </p:nvPr>
        </p:nvGraphicFramePr>
        <p:xfrm>
          <a:off x="3986388" y="1411110"/>
          <a:ext cx="1082322" cy="519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72" name="Equation" r:id="rId3" imgW="952500" imgH="457200" progId="Equation.3">
                  <p:embed/>
                </p:oleObj>
              </mc:Choice>
              <mc:Fallback>
                <p:oleObj name="Equation" r:id="rId3" imgW="952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86388" y="1411110"/>
                        <a:ext cx="1082322" cy="5195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6121194"/>
              </p:ext>
            </p:extLst>
          </p:nvPr>
        </p:nvGraphicFramePr>
        <p:xfrm>
          <a:off x="3764844" y="2624667"/>
          <a:ext cx="1450623" cy="5376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73" name="Equation" r:id="rId5" imgW="1231900" imgH="457200" progId="Equation.3">
                  <p:embed/>
                </p:oleObj>
              </mc:Choice>
              <mc:Fallback>
                <p:oleObj name="Equation" r:id="rId5" imgW="12319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64844" y="2624667"/>
                        <a:ext cx="1450623" cy="5376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9020793"/>
              </p:ext>
            </p:extLst>
          </p:nvPr>
        </p:nvGraphicFramePr>
        <p:xfrm>
          <a:off x="4325938" y="3514725"/>
          <a:ext cx="528637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74" name="Equation" r:id="rId7" imgW="279360" imgH="203040" progId="Equation.3">
                  <p:embed/>
                </p:oleObj>
              </mc:Choice>
              <mc:Fallback>
                <p:oleObj name="Equation" r:id="rId7" imgW="27936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325938" y="3514725"/>
                        <a:ext cx="528637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163596"/>
              </p:ext>
            </p:extLst>
          </p:nvPr>
        </p:nvGraphicFramePr>
        <p:xfrm>
          <a:off x="4375150" y="4625266"/>
          <a:ext cx="493163" cy="37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75" name="Equation" r:id="rId9" imgW="266700" imgH="203200" progId="Equation.3">
                  <p:embed/>
                </p:oleObj>
              </mc:Choice>
              <mc:Fallback>
                <p:oleObj name="Equation" r:id="rId9" imgW="266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375150" y="4625266"/>
                        <a:ext cx="493163" cy="3743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431" y="2736243"/>
            <a:ext cx="2462196" cy="2991774"/>
          </a:xfrm>
          <a:prstGeom prst="rect">
            <a:avLst/>
          </a:prstGeom>
        </p:spPr>
      </p:pic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9426129"/>
              </p:ext>
            </p:extLst>
          </p:nvPr>
        </p:nvGraphicFramePr>
        <p:xfrm>
          <a:off x="1707383" y="5460523"/>
          <a:ext cx="4217988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76" name="Equation" r:id="rId12" imgW="1828800" imgH="228600" progId="Equation.3">
                  <p:embed/>
                </p:oleObj>
              </mc:Choice>
              <mc:Fallback>
                <p:oleObj name="Equation" r:id="rId12" imgW="182880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7383" y="5460523"/>
                        <a:ext cx="4217988" cy="534987"/>
                      </a:xfrm>
                      <a:prstGeom prst="rect">
                        <a:avLst/>
                      </a:prstGeom>
                      <a:gradFill>
                        <a:gsLst>
                          <a:gs pos="0">
                            <a:schemeClr val="accent1">
                              <a:tint val="66000"/>
                              <a:satMod val="160000"/>
                            </a:schemeClr>
                          </a:gs>
                          <a:gs pos="50000">
                            <a:schemeClr val="accent1">
                              <a:tint val="44500"/>
                              <a:satMod val="160000"/>
                            </a:schemeClr>
                          </a:gs>
                          <a:gs pos="100000">
                            <a:schemeClr val="accent1">
                              <a:tint val="23500"/>
                              <a:satMod val="160000"/>
                            </a:schemeClr>
                          </a:gs>
                        </a:gsLst>
                        <a:lin ang="5400000" scaled="0"/>
                      </a:gra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Cloud Callout 12"/>
          <p:cNvSpPr/>
          <p:nvPr/>
        </p:nvSpPr>
        <p:spPr>
          <a:xfrm>
            <a:off x="1908091" y="4837709"/>
            <a:ext cx="1656050" cy="397968"/>
          </a:xfrm>
          <a:prstGeom prst="cloudCallout">
            <a:avLst>
              <a:gd name="adj1" fmla="val 83993"/>
              <a:gd name="adj2" fmla="val -2214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Discounting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76447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0" i="0" u="none" dirty="0" smtClean="0"/>
              <a:t>Arbitrage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GB" b="0" dirty="0"/>
              <a:t>D</a:t>
            </a:r>
            <a:r>
              <a:rPr lang="en-GB" b="0" i="0" u="none" dirty="0" smtClean="0"/>
              <a:t>ifferent </a:t>
            </a:r>
            <a:r>
              <a:rPr lang="x-none" b="0" i="0" u="none" dirty="0" smtClean="0"/>
              <a:t>interest rates</a:t>
            </a:r>
            <a:r>
              <a:rPr lang="en-GB" b="0" i="0" u="none" dirty="0" smtClean="0"/>
              <a:t> present an ‘arbitrage’ opportunity</a:t>
            </a:r>
          </a:p>
          <a:p>
            <a:pPr>
              <a:buClr>
                <a:schemeClr val="accent3"/>
              </a:buClr>
              <a:buSzPct val="50000"/>
              <a:buFont typeface="Wingdings" charset="2"/>
              <a:buChar char="■"/>
            </a:pPr>
            <a:r>
              <a:rPr lang="en-GB" sz="1300" b="0" dirty="0" smtClean="0"/>
              <a:t>Bank </a:t>
            </a:r>
            <a:r>
              <a:rPr lang="en-GB" sz="1300" b="0" dirty="0"/>
              <a:t>A quotes 20% one year rate</a:t>
            </a:r>
          </a:p>
          <a:p>
            <a:pPr>
              <a:buClr>
                <a:schemeClr val="accent3"/>
              </a:buClr>
              <a:buSzPct val="50000"/>
              <a:buFont typeface="Wingdings" charset="2"/>
              <a:buChar char="■"/>
            </a:pPr>
            <a:r>
              <a:rPr lang="en-GB" sz="1300" b="0" dirty="0" smtClean="0"/>
              <a:t>Bank </a:t>
            </a:r>
            <a:r>
              <a:rPr lang="en-GB" sz="1300" b="0" dirty="0"/>
              <a:t>B quotes 50% one year rate</a:t>
            </a:r>
          </a:p>
          <a:p>
            <a:pPr lvl="0"/>
            <a:r>
              <a:rPr lang="en-GB" b="0" dirty="0" smtClean="0"/>
              <a:t>The arbitrage trade</a:t>
            </a:r>
          </a:p>
          <a:p>
            <a:pPr lvl="0">
              <a:buClr>
                <a:schemeClr val="accent3"/>
              </a:buClr>
              <a:buSzPct val="50000"/>
              <a:buFont typeface="Wingdings" charset="2"/>
              <a:buChar char="■"/>
            </a:pPr>
            <a:r>
              <a:rPr lang="en-GB" sz="1300" b="0" dirty="0" smtClean="0"/>
              <a:t>Borrow </a:t>
            </a:r>
            <a:r>
              <a:rPr lang="en-GB" sz="1300" b="0" dirty="0"/>
              <a:t>$1M from Bank A  at 20% and immediately lend it to Bank B at 50%</a:t>
            </a:r>
          </a:p>
          <a:p>
            <a:pPr lvl="0">
              <a:buClr>
                <a:schemeClr val="accent3"/>
              </a:buClr>
              <a:buSzPct val="50000"/>
              <a:buFont typeface="Wingdings" charset="2"/>
              <a:buChar char="■"/>
            </a:pPr>
            <a:r>
              <a:rPr lang="en-GB" sz="1300" b="0" dirty="0" smtClean="0"/>
              <a:t>Riskless profit after 1 year</a:t>
            </a:r>
            <a:r>
              <a:rPr lang="en-GB" b="0" dirty="0" smtClean="0"/>
              <a:t>: $1.5M - $1.2M = $300,000!</a:t>
            </a:r>
          </a:p>
          <a:p>
            <a:pPr lvl="0"/>
            <a:r>
              <a:rPr lang="en-GB" b="0" dirty="0" smtClean="0"/>
              <a:t>Interest r</a:t>
            </a:r>
            <a:r>
              <a:rPr lang="en-GB" b="0" i="0" u="none" dirty="0" smtClean="0"/>
              <a:t>ates must be the same </a:t>
            </a:r>
            <a:r>
              <a:rPr lang="en-GB" b="0" dirty="0" smtClean="0"/>
              <a:t>unless they represent different levels of risk</a:t>
            </a:r>
            <a:endParaRPr lang="en-GB" sz="1300" b="0" dirty="0"/>
          </a:p>
          <a:p>
            <a:pPr lvl="0"/>
            <a:r>
              <a:rPr lang="en-GB" b="0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There is only one ‘risk-free’ </a:t>
            </a:r>
            <a:r>
              <a:rPr lang="en-GB" b="0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rate</a:t>
            </a:r>
          </a:p>
          <a:p>
            <a:pPr lvl="0">
              <a:buClr>
                <a:schemeClr val="accent3"/>
              </a:buClr>
              <a:buSzPct val="50000"/>
              <a:buFont typeface="Wingdings" charset="2"/>
              <a:buChar char="■"/>
            </a:pPr>
            <a:r>
              <a:rPr lang="en-GB" sz="1300" b="0" dirty="0" smtClean="0"/>
              <a:t>All </a:t>
            </a:r>
            <a:r>
              <a:rPr lang="en-GB" sz="1300" b="0" dirty="0"/>
              <a:t>discounting is done at the (unique) risk free rate</a:t>
            </a:r>
          </a:p>
          <a:p>
            <a:pPr lvl="0">
              <a:buClr>
                <a:schemeClr val="accent3"/>
              </a:buClr>
              <a:buSzPct val="50000"/>
              <a:buFont typeface="Wingdings" charset="2"/>
              <a:buChar char="■"/>
            </a:pPr>
            <a:r>
              <a:rPr lang="en-GB" sz="1300" b="0" dirty="0" smtClean="0"/>
              <a:t>Risk </a:t>
            </a:r>
            <a:r>
              <a:rPr lang="en-GB" sz="1300" b="0" dirty="0"/>
              <a:t>neutral valuation</a:t>
            </a:r>
            <a:endParaRPr lang="x-none" sz="1300" b="0" dirty="0"/>
          </a:p>
          <a:p>
            <a:pPr marL="0" lvl="1" indent="0">
              <a:buNone/>
            </a:pPr>
            <a:endParaRPr lang="en-GB" b="0" i="0" u="none" dirty="0" smtClean="0"/>
          </a:p>
          <a:p>
            <a:pPr marL="0" lvl="1" indent="0">
              <a:buNone/>
            </a:pPr>
            <a:r>
              <a:rPr lang="en-GB" b="0" i="0" u="none" dirty="0" smtClean="0"/>
              <a:t>Black and Scholes used these arbitrage arguments to determine the value of r in</a:t>
            </a:r>
          </a:p>
          <a:p>
            <a:pPr marL="0" lvl="1" indent="0">
              <a:buNone/>
            </a:pPr>
            <a:endParaRPr lang="en-GB" b="0" i="0" u="none" dirty="0" smtClean="0"/>
          </a:p>
          <a:p>
            <a:pPr marL="0" lvl="1" indent="0">
              <a:buNone/>
            </a:pPr>
            <a:endParaRPr lang="en-GB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 descr="TwoRates.pd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423" y="462844"/>
            <a:ext cx="2502231" cy="1659466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534702"/>
              </p:ext>
            </p:extLst>
          </p:nvPr>
        </p:nvGraphicFramePr>
        <p:xfrm>
          <a:off x="7445727" y="4075289"/>
          <a:ext cx="432861" cy="328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1" name="Equation" r:id="rId4" imgW="266700" imgH="203200" progId="Equation.3">
                  <p:embed/>
                </p:oleObj>
              </mc:Choice>
              <mc:Fallback>
                <p:oleObj name="Equation" r:id="rId4" imgW="266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>
                        <a:alphaModFix/>
                      </a:blip>
                      <a:stretch>
                        <a:fillRect/>
                      </a:stretch>
                    </p:blipFill>
                    <p:spPr>
                      <a:xfrm>
                        <a:off x="7445727" y="4075289"/>
                        <a:ext cx="432861" cy="3286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Expected return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GB" b="0" dirty="0" smtClean="0"/>
              <a:t>Have $1,000,000 to invest and t</a:t>
            </a:r>
            <a:r>
              <a:rPr lang="en-GB" b="0" i="0" u="none" dirty="0" smtClean="0"/>
              <a:t>wo options;</a:t>
            </a:r>
          </a:p>
          <a:p>
            <a:pPr lvl="0">
              <a:buAutoNum type="arabicParenR"/>
            </a:pPr>
            <a:r>
              <a:rPr lang="en-GB" b="0" dirty="0" smtClean="0"/>
              <a:t>Put it on the bank where, with 30% returns, it becomes $1,300,000 in a year’s time</a:t>
            </a:r>
            <a:endParaRPr lang="en-GB" b="0" dirty="0"/>
          </a:p>
          <a:p>
            <a:pPr>
              <a:buFont typeface="Arial" pitchFamily="34" charset="0"/>
              <a:buAutoNum type="arabicParenR"/>
            </a:pPr>
            <a:r>
              <a:rPr lang="en-GB" b="0" dirty="0"/>
              <a:t>An old friend asks you to invest in a gold mining project which, she says, will make  $15,000,000 in a </a:t>
            </a:r>
            <a:r>
              <a:rPr lang="en-GB" b="0" dirty="0" smtClean="0"/>
              <a:t>year!</a:t>
            </a:r>
          </a:p>
          <a:p>
            <a:pPr marL="0" indent="0"/>
            <a:endParaRPr lang="en-GB" b="0" dirty="0" smtClean="0"/>
          </a:p>
          <a:p>
            <a:pPr marL="0" indent="0"/>
            <a:r>
              <a:rPr lang="en-GB" b="0" dirty="0" smtClean="0"/>
              <a:t>What to do? </a:t>
            </a:r>
          </a:p>
          <a:p>
            <a:pPr marL="0" indent="0"/>
            <a:r>
              <a:rPr lang="en-GB" b="0" dirty="0" smtClean="0"/>
              <a:t>Compare the ‘Expected Future Value’ </a:t>
            </a:r>
          </a:p>
          <a:p>
            <a:pPr marL="0" indent="0"/>
            <a:endParaRPr lang="en-GB" b="0" dirty="0" smtClean="0"/>
          </a:p>
          <a:p>
            <a:pPr>
              <a:buAutoNum type="arabicParenR"/>
            </a:pPr>
            <a:r>
              <a:rPr lang="en-GB" b="0" dirty="0" smtClean="0"/>
              <a:t>Probability of success = 100% so </a:t>
            </a:r>
          </a:p>
          <a:p>
            <a:pPr marL="466344" lvl="3" indent="0">
              <a:buNone/>
            </a:pPr>
            <a:r>
              <a:rPr lang="en-GB" b="0" dirty="0" smtClean="0"/>
              <a:t>	Expected Future Value = $1.3M as before</a:t>
            </a:r>
          </a:p>
          <a:p>
            <a:pPr>
              <a:buFont typeface="Arial" pitchFamily="34" charset="0"/>
              <a:buAutoNum type="arabicParenR"/>
            </a:pPr>
            <a:r>
              <a:rPr lang="en-GB" b="0" dirty="0"/>
              <a:t>You find out that only 2 of the 20 claims near you friend’s have struck </a:t>
            </a:r>
            <a:r>
              <a:rPr lang="en-GB" b="0" dirty="0" smtClean="0"/>
              <a:t>gold</a:t>
            </a:r>
          </a:p>
          <a:p>
            <a:pPr marL="0" indent="0"/>
            <a:r>
              <a:rPr lang="en-GB" b="0" dirty="0" smtClean="0"/>
              <a:t>  	Probability </a:t>
            </a:r>
            <a:r>
              <a:rPr lang="en-GB" b="0" dirty="0"/>
              <a:t>of success is 2/20 = 10</a:t>
            </a:r>
            <a:r>
              <a:rPr lang="en-GB" b="0" dirty="0" smtClean="0"/>
              <a:t>%</a:t>
            </a:r>
          </a:p>
          <a:p>
            <a:pPr marL="237744" lvl="2" indent="0">
              <a:buNone/>
            </a:pPr>
            <a:r>
              <a:rPr lang="en-GB" dirty="0"/>
              <a:t>	</a:t>
            </a:r>
            <a:r>
              <a:rPr lang="en-GB" b="0" dirty="0" smtClean="0"/>
              <a:t>Expected Future Value is (1/10) * $15M  + (9/10)*$0 = $1.5M</a:t>
            </a:r>
          </a:p>
          <a:p>
            <a:pPr marL="0" lvl="2" indent="0">
              <a:buNone/>
            </a:pPr>
            <a:r>
              <a:rPr lang="en-GB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Go with the Gold!</a:t>
            </a:r>
            <a:endParaRPr lang="x-none" b="0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pPr marL="0" indent="0"/>
            <a:endParaRPr lang="en-GB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685365" y="365760"/>
            <a:ext cx="2929467" cy="954107"/>
          </a:xfrm>
          <a:prstGeom prst="rect">
            <a:avLst/>
          </a:prstGeom>
          <a:gradFill>
            <a:gsLst>
              <a:gs pos="0">
                <a:schemeClr val="accent2">
                  <a:tint val="50000"/>
                  <a:satMod val="300000"/>
                  <a:alpha val="1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chemeClr val="accent2">
                    <a:lumMod val="75000"/>
                  </a:schemeClr>
                </a:solidFill>
              </a:rPr>
              <a:t>Opportunity came </a:t>
            </a:r>
            <a:r>
              <a:rPr lang="en-US" sz="1400" i="1" dirty="0">
                <a:solidFill>
                  <a:schemeClr val="accent2">
                    <a:lumMod val="75000"/>
                  </a:schemeClr>
                </a:solidFill>
              </a:rPr>
              <a:t>to my </a:t>
            </a:r>
            <a:r>
              <a:rPr lang="en-US" sz="1400" i="1" dirty="0" smtClean="0">
                <a:solidFill>
                  <a:schemeClr val="accent2">
                    <a:lumMod val="75000"/>
                  </a:schemeClr>
                </a:solidFill>
              </a:rPr>
              <a:t>door,</a:t>
            </a:r>
            <a:endParaRPr lang="en-US" sz="1400" i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en-US" sz="1400" i="1" dirty="0">
                <a:solidFill>
                  <a:schemeClr val="accent2">
                    <a:lumMod val="75000"/>
                  </a:schemeClr>
                </a:solidFill>
              </a:rPr>
              <a:t>When I was </a:t>
            </a:r>
            <a:r>
              <a:rPr lang="en-US" sz="1400" i="1" dirty="0" smtClean="0">
                <a:solidFill>
                  <a:schemeClr val="accent2">
                    <a:lumMod val="75000"/>
                  </a:schemeClr>
                </a:solidFill>
              </a:rPr>
              <a:t>down on </a:t>
            </a:r>
            <a:r>
              <a:rPr lang="en-US" sz="1400" i="1" dirty="0">
                <a:solidFill>
                  <a:schemeClr val="accent2">
                    <a:lumMod val="75000"/>
                  </a:schemeClr>
                </a:solidFill>
              </a:rPr>
              <a:t>my luck</a:t>
            </a:r>
          </a:p>
          <a:p>
            <a:pPr algn="ctr"/>
            <a:r>
              <a:rPr lang="en-US" sz="1400" i="1" dirty="0">
                <a:solidFill>
                  <a:schemeClr val="accent2">
                    <a:lumMod val="75000"/>
                  </a:schemeClr>
                </a:solidFill>
              </a:rPr>
              <a:t>In the </a:t>
            </a:r>
            <a:r>
              <a:rPr lang="en-US" sz="1400" i="1" dirty="0" smtClean="0">
                <a:solidFill>
                  <a:schemeClr val="accent2">
                    <a:lumMod val="75000"/>
                  </a:schemeClr>
                </a:solidFill>
              </a:rPr>
              <a:t>shape of </a:t>
            </a:r>
            <a:r>
              <a:rPr lang="en-US" sz="1400" i="1" dirty="0">
                <a:solidFill>
                  <a:schemeClr val="accent2">
                    <a:lumMod val="75000"/>
                  </a:schemeClr>
                </a:solidFill>
              </a:rPr>
              <a:t>an old </a:t>
            </a:r>
            <a:r>
              <a:rPr lang="en-US" sz="1400" i="1" dirty="0" smtClean="0">
                <a:solidFill>
                  <a:schemeClr val="accent2">
                    <a:lumMod val="75000"/>
                  </a:schemeClr>
                </a:solidFill>
              </a:rPr>
              <a:t>friend,</a:t>
            </a:r>
            <a:endParaRPr lang="en-US" sz="1400" i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en-US" sz="1400" i="1" dirty="0" smtClean="0">
                <a:solidFill>
                  <a:schemeClr val="accent2">
                    <a:lumMod val="75000"/>
                  </a:schemeClr>
                </a:solidFill>
              </a:rPr>
              <a:t>With </a:t>
            </a:r>
            <a:r>
              <a:rPr lang="en-US" sz="1400" i="1" dirty="0">
                <a:solidFill>
                  <a:schemeClr val="accent2">
                    <a:lumMod val="75000"/>
                  </a:schemeClr>
                </a:solidFill>
              </a:rPr>
              <a:t>a </a:t>
            </a:r>
            <a:r>
              <a:rPr lang="en-US" sz="1400" i="1" dirty="0" smtClean="0">
                <a:solidFill>
                  <a:schemeClr val="accent2">
                    <a:lumMod val="75000"/>
                  </a:schemeClr>
                </a:solidFill>
              </a:rPr>
              <a:t>plan guaranteed</a:t>
            </a:r>
            <a:endParaRPr lang="en-US" sz="14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Explosion 1 7"/>
          <p:cNvSpPr/>
          <p:nvPr/>
        </p:nvSpPr>
        <p:spPr>
          <a:xfrm>
            <a:off x="2325512" y="4526844"/>
            <a:ext cx="1944647" cy="1332418"/>
          </a:xfrm>
          <a:prstGeom prst="irregularSeal1">
            <a:avLst/>
          </a:prstGeom>
          <a:gradFill>
            <a:gsLst>
              <a:gs pos="0">
                <a:schemeClr val="bg2"/>
              </a:gs>
              <a:gs pos="84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i="1" dirty="0" smtClean="0">
                <a:solidFill>
                  <a:schemeClr val="accent3">
                    <a:lumMod val="50000"/>
                  </a:schemeClr>
                </a:solidFill>
              </a:rPr>
              <a:t>Statistics health warning!</a:t>
            </a:r>
            <a:endParaRPr lang="en-US" sz="12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6" name="06 Opportunity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350" y="1397956"/>
            <a:ext cx="460482" cy="45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36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3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Expected return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/>
            <a:r>
              <a:rPr lang="en-GB" b="0" i="0" u="none" dirty="0" smtClean="0"/>
              <a:t>If we have a number of uncertain outcomes then the probability weighted future value is what we should expect</a:t>
            </a:r>
            <a:endParaRPr lang="x-none" b="0" i="0" u="none" dirty="0" smtClean="0"/>
          </a:p>
          <a:p>
            <a:pPr lvl="0"/>
            <a:r>
              <a:rPr lang="en-GB" b="0" i="0" u="none" dirty="0" smtClean="0"/>
              <a:t>Example:</a:t>
            </a:r>
          </a:p>
          <a:p>
            <a:pPr lvl="0"/>
            <a:r>
              <a:rPr lang="en-GB" b="0" dirty="0"/>
              <a:t>	</a:t>
            </a:r>
            <a:r>
              <a:rPr lang="en-GB" b="0" dirty="0" smtClean="0"/>
              <a:t>Future value of $25 with probability 17%</a:t>
            </a:r>
          </a:p>
          <a:p>
            <a:pPr lvl="0"/>
            <a:r>
              <a:rPr lang="en-GB" b="0" i="0" u="none" dirty="0"/>
              <a:t>	</a:t>
            </a:r>
            <a:r>
              <a:rPr lang="en-GB" b="0" i="0" u="none" dirty="0" smtClean="0"/>
              <a:t>Future value of $40 with probability 5%</a:t>
            </a:r>
          </a:p>
          <a:p>
            <a:pPr lvl="0"/>
            <a:r>
              <a:rPr lang="en-GB" b="0" dirty="0"/>
              <a:t>	</a:t>
            </a:r>
            <a:r>
              <a:rPr lang="en-GB" b="0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Expected Future </a:t>
            </a:r>
            <a:r>
              <a:rPr lang="en-GB" b="0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V</a:t>
            </a:r>
            <a:r>
              <a:rPr lang="en-GB" b="0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alue </a:t>
            </a:r>
            <a:r>
              <a:rPr lang="en-GB" b="0" dirty="0" smtClean="0"/>
              <a:t>$25*0.17 + $40*.05</a:t>
            </a:r>
          </a:p>
          <a:p>
            <a:pPr lvl="0"/>
            <a:r>
              <a:rPr lang="en-GB" b="0" dirty="0"/>
              <a:t>	</a:t>
            </a:r>
            <a:r>
              <a:rPr lang="en-GB" b="0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EFV</a:t>
            </a:r>
            <a:r>
              <a:rPr lang="en-GB" b="0" dirty="0" smtClean="0"/>
              <a:t> = $6.25</a:t>
            </a:r>
          </a:p>
          <a:p>
            <a:pPr lvl="0"/>
            <a:endParaRPr lang="en-GB" b="0" dirty="0" smtClean="0"/>
          </a:p>
          <a:p>
            <a:pPr lvl="0"/>
            <a:r>
              <a:rPr lang="en-GB" b="0" dirty="0" smtClean="0"/>
              <a:t>Question:  How come EFV less than $25?</a:t>
            </a:r>
          </a:p>
          <a:p>
            <a:pPr lvl="0"/>
            <a:r>
              <a:rPr lang="en-GB" b="0" dirty="0" smtClean="0"/>
              <a:t>Answer:  All other outcomes have $0 Future Value</a:t>
            </a:r>
          </a:p>
          <a:p>
            <a:pPr lvl="0"/>
            <a:r>
              <a:rPr lang="en-GB" b="0" i="0" u="none" dirty="0"/>
              <a:t>	</a:t>
            </a:r>
            <a:endParaRPr lang="x-none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 descr="TwoExpectedOutcomes.pd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911" y="2353734"/>
            <a:ext cx="3280833" cy="21872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pPr lvl="0">
              <a:buClr>
                <a:schemeClr val="accent3"/>
              </a:buClr>
              <a:buSzPct val="50000"/>
              <a:buFont typeface="Wingdings" charset="2"/>
              <a:buChar char="■"/>
            </a:pPr>
            <a:r>
              <a:rPr lang="en-GB" sz="2500" b="0" dirty="0" smtClean="0"/>
              <a:t>Ownership of a </a:t>
            </a:r>
            <a:r>
              <a:rPr lang="en-GB" sz="2500" b="0" dirty="0"/>
              <a:t>‘</a:t>
            </a:r>
            <a:r>
              <a:rPr lang="en-GB" sz="2500" u="sng" dirty="0"/>
              <a:t>share (certificate)</a:t>
            </a:r>
            <a:r>
              <a:rPr lang="en-GB" sz="2500" b="0" dirty="0"/>
              <a:t>’ literally gives you a share of the value of a company</a:t>
            </a:r>
          </a:p>
          <a:p>
            <a:pPr lvl="0">
              <a:buClr>
                <a:schemeClr val="accent3"/>
              </a:buClr>
              <a:buSzPct val="50000"/>
              <a:buFont typeface="Wingdings" charset="2"/>
              <a:buChar char="■"/>
            </a:pPr>
            <a:r>
              <a:rPr lang="en-GB" sz="2500" b="0" dirty="0"/>
              <a:t>Companies raise money (equity) for their business by ‘</a:t>
            </a:r>
            <a:r>
              <a:rPr lang="en-GB" sz="2500" u="sng" dirty="0"/>
              <a:t>issuing shares</a:t>
            </a:r>
            <a:r>
              <a:rPr lang="en-GB" sz="2500" b="0" dirty="0"/>
              <a:t>’</a:t>
            </a:r>
          </a:p>
          <a:p>
            <a:pPr lvl="0">
              <a:buClr>
                <a:schemeClr val="accent3"/>
              </a:buClr>
              <a:buSzPct val="50000"/>
              <a:buFont typeface="Wingdings" charset="2"/>
              <a:buChar char="■"/>
            </a:pPr>
            <a:r>
              <a:rPr lang="en-GB" sz="2500" b="0" dirty="0" smtClean="0"/>
              <a:t>i.e. They </a:t>
            </a:r>
            <a:r>
              <a:rPr lang="en-GB" sz="2500" b="0" dirty="0"/>
              <a:t>sell a part of the company to investors in return for working capital</a:t>
            </a:r>
          </a:p>
          <a:p>
            <a:pPr lvl="0">
              <a:buClr>
                <a:schemeClr val="accent3"/>
              </a:buClr>
              <a:buSzPct val="50000"/>
              <a:buFont typeface="Wingdings" charset="2"/>
              <a:buChar char="■"/>
            </a:pPr>
            <a:r>
              <a:rPr lang="en-GB" sz="2500" b="0" dirty="0" smtClean="0"/>
              <a:t>Companies return some of their profits to investors by ‘</a:t>
            </a:r>
            <a:r>
              <a:rPr lang="en-GB" sz="2500" u="sng" dirty="0" smtClean="0"/>
              <a:t>paying dividends</a:t>
            </a:r>
            <a:r>
              <a:rPr lang="en-GB" sz="2500" b="0" dirty="0" smtClean="0"/>
              <a:t>’ to shareholders at regular intervals</a:t>
            </a:r>
          </a:p>
          <a:p>
            <a:pPr lvl="0">
              <a:buClr>
                <a:schemeClr val="accent3"/>
              </a:buClr>
              <a:buSzPct val="50000"/>
              <a:buFont typeface="Wingdings" charset="2"/>
              <a:buChar char="■"/>
            </a:pPr>
            <a:r>
              <a:rPr lang="en-GB" sz="2500" b="0" dirty="0" smtClean="0"/>
              <a:t>Buying </a:t>
            </a:r>
            <a:r>
              <a:rPr lang="en-GB" sz="2500" b="0" dirty="0"/>
              <a:t>and </a:t>
            </a:r>
            <a:r>
              <a:rPr lang="en-GB" sz="2500" b="0" dirty="0" smtClean="0"/>
              <a:t>selling </a:t>
            </a:r>
            <a:r>
              <a:rPr lang="en-GB" sz="2500" b="0" dirty="0"/>
              <a:t>of the shares of big companies is usually done in an organised way on an </a:t>
            </a:r>
            <a:r>
              <a:rPr lang="en-GB" sz="2500" u="sng" dirty="0"/>
              <a:t>official </a:t>
            </a:r>
            <a:r>
              <a:rPr lang="en-GB" sz="2500" u="sng" dirty="0" smtClean="0"/>
              <a:t>stock exchange</a:t>
            </a:r>
            <a:r>
              <a:rPr lang="en-GB" sz="2500" b="0" dirty="0" smtClean="0"/>
              <a:t> </a:t>
            </a:r>
            <a:r>
              <a:rPr lang="en-GB" sz="2500" b="0" dirty="0"/>
              <a:t>(the GASCI in Guyana)</a:t>
            </a:r>
          </a:p>
          <a:p>
            <a:pPr lvl="0">
              <a:buClr>
                <a:schemeClr val="accent3"/>
              </a:buClr>
              <a:buSzPct val="50000"/>
              <a:buFont typeface="Wingdings" charset="2"/>
              <a:buChar char="■"/>
            </a:pPr>
            <a:r>
              <a:rPr lang="en-GB" sz="2500" b="0" dirty="0" smtClean="0"/>
              <a:t>If </a:t>
            </a:r>
            <a:r>
              <a:rPr lang="en-GB" sz="2500" b="0" dirty="0"/>
              <a:t>a company does well its share price rises over time </a:t>
            </a:r>
          </a:p>
          <a:p>
            <a:pPr lvl="0">
              <a:buClr>
                <a:schemeClr val="accent3"/>
              </a:buClr>
              <a:buSzPct val="50000"/>
              <a:buFont typeface="Wingdings" charset="2"/>
              <a:buChar char="■"/>
            </a:pPr>
            <a:r>
              <a:rPr lang="en-GB" sz="2500" b="0" dirty="0" smtClean="0"/>
              <a:t>The </a:t>
            </a:r>
            <a:r>
              <a:rPr lang="en-GB" sz="2500" u="sng" dirty="0" smtClean="0"/>
              <a:t>market </a:t>
            </a:r>
            <a:r>
              <a:rPr lang="en-GB" sz="2500" u="sng" dirty="0"/>
              <a:t>value</a:t>
            </a:r>
            <a:r>
              <a:rPr lang="en-GB" sz="2500" b="0" dirty="0"/>
              <a:t> of all </a:t>
            </a:r>
            <a:r>
              <a:rPr lang="en-GB" sz="2500" b="0" dirty="0" smtClean="0"/>
              <a:t>outstanding shares </a:t>
            </a:r>
            <a:r>
              <a:rPr lang="en-GB" sz="2500" b="0" dirty="0"/>
              <a:t>is an important measure of </a:t>
            </a:r>
            <a:r>
              <a:rPr lang="en-GB" sz="2500" b="0" dirty="0" smtClean="0"/>
              <a:t>a company’s worth</a:t>
            </a:r>
            <a:endParaRPr lang="x-none" sz="2500" b="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 t="-37870" b="-37870"/>
          <a:stretch>
            <a:fillRect/>
          </a:stretch>
        </p:blipFill>
        <p:spPr>
          <a:xfrm>
            <a:off x="4700016" y="1097280"/>
            <a:ext cx="3529584" cy="3712464"/>
          </a:xfrm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0" i="0" u="none" dirty="0" smtClean="0"/>
              <a:t>Stocks &amp; Shares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0" i="0" u="none" smtClean="0"/>
              <a:t>Options</a:t>
            </a:r>
            <a:r>
              <a:rPr lang="en-GB" b="0" i="0" u="none" dirty="0" smtClean="0"/>
              <a:t> – simple derivatives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GB" b="0" i="0" u="none" dirty="0" smtClean="0"/>
              <a:t>Suppose you like company A and want to buy shares in it but at some time in the future (maybe you don’t have enough cash right now)</a:t>
            </a:r>
          </a:p>
          <a:p>
            <a:pPr lvl="0"/>
            <a:r>
              <a:rPr lang="en-GB" b="0" dirty="0" smtClean="0"/>
              <a:t>What you need is an option </a:t>
            </a:r>
            <a:r>
              <a:rPr lang="en-GB" b="0" dirty="0"/>
              <a:t>(literally) to </a:t>
            </a:r>
            <a:r>
              <a:rPr lang="en-GB" b="0" dirty="0" smtClean="0"/>
              <a:t>buy Company A’s shares</a:t>
            </a:r>
            <a:endParaRPr lang="en-GB" b="0" i="0" u="none" dirty="0" smtClean="0"/>
          </a:p>
          <a:p>
            <a:pPr lvl="0"/>
            <a:r>
              <a:rPr lang="x-none" b="0" i="0" u="none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Calls</a:t>
            </a:r>
            <a:endParaRPr lang="en-GB" b="0" i="0" u="none" dirty="0" smtClean="0"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pPr lvl="0"/>
            <a:r>
              <a:rPr lang="en-GB" b="0" dirty="0" smtClean="0"/>
              <a:t>	A ‘call option’ gives the holder the right but not the obligation to buy a share of the underlying company at a certain date for an agreed price set when the option is ‘struck’</a:t>
            </a:r>
            <a:endParaRPr lang="x-none" b="0" i="0" u="none" dirty="0" smtClean="0"/>
          </a:p>
          <a:p>
            <a:pPr lvl="0"/>
            <a:r>
              <a:rPr lang="x-none" b="0" i="0" u="none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Puts</a:t>
            </a:r>
            <a:endParaRPr lang="en-GB" b="0" i="0" u="none" dirty="0" smtClean="0"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en-GB" b="0" dirty="0"/>
              <a:t>	A </a:t>
            </a:r>
            <a:r>
              <a:rPr lang="en-GB" b="0" dirty="0" smtClean="0"/>
              <a:t>‘put option’ </a:t>
            </a:r>
            <a:r>
              <a:rPr lang="en-GB" b="0" dirty="0"/>
              <a:t>gives the holder the right but not the obligation to </a:t>
            </a:r>
            <a:r>
              <a:rPr lang="en-GB" b="0" dirty="0" smtClean="0"/>
              <a:t>sell a share of the </a:t>
            </a:r>
            <a:r>
              <a:rPr lang="en-GB" b="0" dirty="0"/>
              <a:t>underlying </a:t>
            </a:r>
            <a:r>
              <a:rPr lang="en-GB" b="0" dirty="0" smtClean="0"/>
              <a:t>company </a:t>
            </a:r>
            <a:r>
              <a:rPr lang="en-GB" b="0" dirty="0"/>
              <a:t>at a certain date for an agreed price set when the option is ‘struck</a:t>
            </a:r>
            <a:r>
              <a:rPr lang="en-GB" b="0" dirty="0" smtClean="0"/>
              <a:t>’</a:t>
            </a:r>
            <a:endParaRPr lang="x-none" b="0" i="0" u="none" dirty="0" smtClean="0"/>
          </a:p>
          <a:p>
            <a:pPr lvl="0"/>
            <a:r>
              <a:rPr lang="en-GB" b="0" i="1" u="none" dirty="0" smtClean="0"/>
              <a:t>Specifications require…</a:t>
            </a:r>
          </a:p>
          <a:p>
            <a:pPr lvl="0"/>
            <a:r>
              <a:rPr lang="en-GB" b="0" dirty="0"/>
              <a:t>	</a:t>
            </a:r>
            <a:r>
              <a:rPr lang="en-GB" b="0" i="1" dirty="0" smtClean="0"/>
              <a:t>Underlying company, expiry, strike price</a:t>
            </a:r>
            <a:endParaRPr lang="x-none" b="0" i="1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lvl="0" indent="0"/>
            <a:r>
              <a:rPr lang="en-GB" sz="1800" b="0" i="0" u="none" dirty="0" smtClean="0"/>
              <a:t>Value of a call option at expiry (payoff) is shown at top, right</a:t>
            </a:r>
          </a:p>
          <a:p>
            <a:pPr marL="0" lvl="0" indent="0"/>
            <a:r>
              <a:rPr lang="en-GB" sz="1400" b="0" i="1" u="none" dirty="0" smtClean="0"/>
              <a:t>Call payoff = max{(price –strike), 0}</a:t>
            </a:r>
            <a:endParaRPr lang="x-none" sz="1400" b="0" i="1" u="none" dirty="0" smtClean="0"/>
          </a:p>
          <a:p>
            <a:pPr marL="0" lvl="0" indent="0"/>
            <a:endParaRPr lang="en-GB" sz="1800" b="0" i="0" u="none" dirty="0" smtClean="0"/>
          </a:p>
          <a:p>
            <a:pPr marL="0" lvl="0" indent="0"/>
            <a:r>
              <a:rPr lang="x-none" sz="1800" b="0" i="0" u="none" dirty="0" smtClean="0"/>
              <a:t>Put payoff</a:t>
            </a:r>
            <a:r>
              <a:rPr lang="en-GB" sz="1800" b="0" i="0" u="none" dirty="0" smtClean="0"/>
              <a:t> is bottom, right</a:t>
            </a:r>
          </a:p>
          <a:p>
            <a:pPr marL="0" indent="0"/>
            <a:r>
              <a:rPr lang="en-GB" sz="1400" b="0" i="1" dirty="0" smtClean="0"/>
              <a:t>Put payoff </a:t>
            </a:r>
            <a:r>
              <a:rPr lang="en-GB" sz="1400" b="0" i="1" dirty="0"/>
              <a:t>= max{</a:t>
            </a:r>
            <a:r>
              <a:rPr lang="en-GB" sz="1400" b="0" i="1" dirty="0" smtClean="0"/>
              <a:t>(strike – price)</a:t>
            </a:r>
            <a:r>
              <a:rPr lang="en-GB" sz="1400" b="0" i="1" dirty="0"/>
              <a:t>, 0}</a:t>
            </a:r>
            <a:endParaRPr lang="x-none" sz="1400" b="0" i="1" dirty="0"/>
          </a:p>
          <a:p>
            <a:pPr marL="0" lvl="0" indent="0"/>
            <a:endParaRPr lang="en-GB" sz="1800" b="0" i="0" u="none" dirty="0" smtClean="0"/>
          </a:p>
          <a:p>
            <a:pPr marL="0" lvl="0" indent="0"/>
            <a:r>
              <a:rPr lang="en-GB" sz="1800" b="0" dirty="0" smtClean="0"/>
              <a:t>“Hockey stick” diagrams</a:t>
            </a:r>
            <a:endParaRPr lang="x-none" sz="1800" b="0" i="0" u="none" dirty="0" smtClean="0"/>
          </a:p>
        </p:txBody>
      </p:sp>
      <p:pic>
        <p:nvPicPr>
          <p:cNvPr id="15" name="Content Placeholder 14" descr="CallPayoff.pdf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24" b="-1524"/>
          <a:stretch>
            <a:fillRect/>
          </a:stretch>
        </p:blipFill>
        <p:spPr>
          <a:xfrm>
            <a:off x="4705350" y="914400"/>
            <a:ext cx="3506102" cy="2057400"/>
          </a:xfr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dirty="0" smtClean="0"/>
              <a:t>P</a:t>
            </a:r>
            <a:r>
              <a:rPr lang="x-none" b="0" i="0" u="none" dirty="0" smtClean="0"/>
              <a:t>ayoff</a:t>
            </a:r>
            <a:r>
              <a:rPr lang="en-GB" b="0" i="0" u="none" dirty="0" smtClean="0"/>
              <a:t> DIAGRAMS</a:t>
            </a:r>
            <a:endParaRPr lang="x-none" b="0" i="0" u="none" dirty="0" smtClean="0"/>
          </a:p>
        </p:txBody>
      </p:sp>
      <p:pic>
        <p:nvPicPr>
          <p:cNvPr id="4" name="Picture 3" descr="EnglishHockeyStick.jpe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14" y="4704644"/>
            <a:ext cx="1938839" cy="1273894"/>
          </a:xfrm>
          <a:prstGeom prst="rect">
            <a:avLst/>
          </a:prstGeom>
        </p:spPr>
      </p:pic>
      <p:pic>
        <p:nvPicPr>
          <p:cNvPr id="5" name="Picture 4" descr="IceHockeyStick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885" y="5204867"/>
            <a:ext cx="1524000" cy="1168400"/>
          </a:xfrm>
          <a:prstGeom prst="rect">
            <a:avLst/>
          </a:prstGeom>
        </p:spPr>
      </p:pic>
      <p:sp>
        <p:nvSpPr>
          <p:cNvPr id="13" name="Content Placeholder 11"/>
          <p:cNvSpPr txBox="1">
            <a:spLocks/>
          </p:cNvSpPr>
          <p:nvPr/>
        </p:nvSpPr>
        <p:spPr>
          <a:xfrm>
            <a:off x="5021750" y="2739813"/>
            <a:ext cx="3200400" cy="1882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4" name="Content Placeholder 11"/>
          <p:cNvSpPr txBox="1">
            <a:spLocks/>
          </p:cNvSpPr>
          <p:nvPr/>
        </p:nvSpPr>
        <p:spPr>
          <a:xfrm>
            <a:off x="4745019" y="3128150"/>
            <a:ext cx="3200400" cy="18773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6" name="Content Placeholder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594" y="2995981"/>
            <a:ext cx="3506102" cy="19965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0" i="0" u="none" dirty="0" smtClean="0"/>
              <a:t>Statistical derivation</a:t>
            </a:r>
            <a:r>
              <a:rPr lang="en-GB" b="0" i="0" u="none" dirty="0" smtClean="0"/>
              <a:t> of call price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b="0" i="0" u="none" dirty="0" smtClean="0"/>
              <a:t>We know the payoff for a </a:t>
            </a:r>
            <a:r>
              <a:rPr lang="en-GB" b="0" dirty="0"/>
              <a:t>C</a:t>
            </a:r>
            <a:r>
              <a:rPr lang="en-GB" b="0" i="0" u="none" dirty="0" smtClean="0"/>
              <a:t>all option </a:t>
            </a:r>
            <a:r>
              <a:rPr lang="en-GB" b="0" dirty="0" smtClean="0"/>
              <a:t>so we know all future values of the option</a:t>
            </a:r>
          </a:p>
          <a:p>
            <a:pPr lvl="0"/>
            <a:r>
              <a:rPr lang="en-GB" b="0" dirty="0"/>
              <a:t>	b</a:t>
            </a:r>
            <a:r>
              <a:rPr lang="en-GB" b="0" dirty="0" smtClean="0"/>
              <a:t>ut they all depend on the forward price of the underlying stock </a:t>
            </a:r>
            <a:endParaRPr lang="en-GB" b="0" i="0" u="none" dirty="0" smtClean="0"/>
          </a:p>
          <a:p>
            <a:pPr marL="0" lvl="0" indent="0"/>
            <a:r>
              <a:rPr lang="en-GB" b="0" dirty="0" smtClean="0"/>
              <a:t>If we can find out the probabilities of each possible forward price then we can use our expected return ideas to:</a:t>
            </a:r>
          </a:p>
          <a:p>
            <a:pPr lvl="0"/>
            <a:r>
              <a:rPr lang="en-GB" b="0" dirty="0"/>
              <a:t>	</a:t>
            </a:r>
            <a:r>
              <a:rPr lang="en-GB" b="0" dirty="0" smtClean="0"/>
              <a:t>compute the Expected </a:t>
            </a:r>
            <a:r>
              <a:rPr lang="en-GB" b="0" dirty="0"/>
              <a:t>F</a:t>
            </a:r>
            <a:r>
              <a:rPr lang="en-GB" b="0" dirty="0" smtClean="0"/>
              <a:t>uture </a:t>
            </a:r>
            <a:r>
              <a:rPr lang="en-GB" b="0" dirty="0"/>
              <a:t>V</a:t>
            </a:r>
            <a:r>
              <a:rPr lang="en-GB" b="0" dirty="0" smtClean="0"/>
              <a:t>alue of the option,</a:t>
            </a:r>
          </a:p>
          <a:p>
            <a:pPr lvl="0"/>
            <a:r>
              <a:rPr lang="en-GB" b="0" dirty="0"/>
              <a:t>	</a:t>
            </a:r>
            <a:r>
              <a:rPr lang="en-GB" b="0" dirty="0" smtClean="0"/>
              <a:t>discount the Expected </a:t>
            </a:r>
            <a:r>
              <a:rPr lang="en-GB" b="0" dirty="0"/>
              <a:t>F</a:t>
            </a:r>
            <a:r>
              <a:rPr lang="en-GB" b="0" dirty="0" smtClean="0"/>
              <a:t>uture </a:t>
            </a:r>
            <a:r>
              <a:rPr lang="en-GB" b="0" dirty="0"/>
              <a:t>V</a:t>
            </a:r>
            <a:r>
              <a:rPr lang="en-GB" b="0" dirty="0" smtClean="0"/>
              <a:t>alue back to today at the risk free rate,</a:t>
            </a:r>
          </a:p>
          <a:p>
            <a:pPr lvl="0"/>
            <a:r>
              <a:rPr lang="en-GB" b="0" i="0" u="none" dirty="0"/>
              <a:t>	</a:t>
            </a:r>
            <a:r>
              <a:rPr lang="en-GB" b="0" dirty="0" smtClean="0"/>
              <a:t>to get the Call option price!</a:t>
            </a:r>
            <a:endParaRPr lang="x-none" b="0" i="0" u="none" dirty="0" smtClean="0"/>
          </a:p>
          <a:p>
            <a:pPr lvl="0"/>
            <a:endParaRPr lang="en-GB" b="0" dirty="0"/>
          </a:p>
          <a:p>
            <a:pPr lvl="0"/>
            <a:r>
              <a:rPr lang="en-GB" b="0" i="0" u="none" dirty="0" smtClean="0"/>
              <a:t>So, what about the forward prices of the underlying stock …?</a:t>
            </a:r>
            <a:endParaRPr lang="x-none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15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Forward Price statistics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3928572"/>
          </a:xfrm>
        </p:spPr>
        <p:txBody>
          <a:bodyPr>
            <a:normAutofit/>
          </a:bodyPr>
          <a:lstStyle/>
          <a:p>
            <a:pPr lvl="0"/>
            <a:r>
              <a:rPr lang="en-GB" b="0" i="0" u="none" dirty="0" smtClean="0"/>
              <a:t>The price return process equation</a:t>
            </a:r>
          </a:p>
          <a:p>
            <a:pPr lvl="0"/>
            <a:endParaRPr lang="en-GB" b="0" dirty="0"/>
          </a:p>
          <a:p>
            <a:pPr lvl="0"/>
            <a:endParaRPr lang="en-GB" b="0" dirty="0" smtClean="0"/>
          </a:p>
          <a:p>
            <a:pPr lvl="0"/>
            <a:endParaRPr lang="en-GB" b="0" dirty="0"/>
          </a:p>
          <a:p>
            <a:pPr lvl="0"/>
            <a:endParaRPr lang="en-GB" b="0" dirty="0" smtClean="0"/>
          </a:p>
          <a:p>
            <a:pPr lvl="0"/>
            <a:r>
              <a:rPr lang="en-GB" b="0" i="1" dirty="0" err="1" smtClean="0"/>
              <a:t>dW</a:t>
            </a:r>
            <a:r>
              <a:rPr lang="en-GB" b="0" dirty="0" smtClean="0"/>
              <a:t> is a random draw from </a:t>
            </a:r>
            <a:r>
              <a:rPr lang="en-GB" b="0" i="1" dirty="0" smtClean="0"/>
              <a:t>N(0,1) * </a:t>
            </a:r>
            <a:r>
              <a:rPr lang="en-GB" b="0" dirty="0" err="1" smtClean="0"/>
              <a:t>Sqrt</a:t>
            </a:r>
            <a:r>
              <a:rPr lang="en-GB" b="0" i="1" dirty="0" smtClean="0"/>
              <a:t>(</a:t>
            </a:r>
            <a:r>
              <a:rPr lang="en-US" b="0" i="1" dirty="0" smtClean="0">
                <a:latin typeface="ＭＳ ゴシック"/>
                <a:ea typeface="ＭＳ ゴシック"/>
                <a:cs typeface="ＭＳ ゴシック"/>
              </a:rPr>
              <a:t>t)</a:t>
            </a:r>
            <a:endParaRPr lang="en-GB" b="0" i="1" dirty="0" smtClean="0"/>
          </a:p>
          <a:p>
            <a:pPr lvl="0"/>
            <a:r>
              <a:rPr lang="en-GB" b="0" dirty="0" smtClean="0"/>
              <a:t>The forward price solution is</a:t>
            </a:r>
            <a:endParaRPr lang="x-none" b="0" i="0" u="none" dirty="0" smtClean="0"/>
          </a:p>
          <a:p>
            <a:pPr lvl="0"/>
            <a:endParaRPr lang="en-GB" b="0" dirty="0" smtClean="0"/>
          </a:p>
          <a:p>
            <a:pPr lvl="0"/>
            <a:endParaRPr lang="en-GB" b="0" dirty="0"/>
          </a:p>
          <a:p>
            <a:pPr lvl="0"/>
            <a:r>
              <a:rPr lang="en-GB" b="0" dirty="0" smtClean="0"/>
              <a:t>F</a:t>
            </a:r>
            <a:r>
              <a:rPr lang="en-GB" b="0" i="0" u="none" dirty="0" smtClean="0"/>
              <a:t>orward </a:t>
            </a:r>
            <a:r>
              <a:rPr lang="x-none" b="0" i="0" u="none" dirty="0" smtClean="0"/>
              <a:t>price</a:t>
            </a:r>
            <a:r>
              <a:rPr lang="en-GB" b="0" i="0" u="none" dirty="0" smtClean="0"/>
              <a:t>s have a </a:t>
            </a:r>
            <a:r>
              <a:rPr lang="en-GB" i="1" u="none" dirty="0" smtClean="0"/>
              <a:t>lognormal</a:t>
            </a:r>
            <a:r>
              <a:rPr lang="x-none" b="0" i="0" u="none" dirty="0" smtClean="0"/>
              <a:t> distribution</a:t>
            </a:r>
            <a:endParaRPr lang="en-GB" b="0" i="0" u="none" dirty="0" smtClean="0"/>
          </a:p>
          <a:p>
            <a:pPr lvl="0"/>
            <a:r>
              <a:rPr lang="en-GB" b="0" dirty="0" smtClean="0"/>
              <a:t>The world of </a:t>
            </a:r>
            <a:r>
              <a:rPr lang="en-GB" sz="1800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Stochastic Calculus</a:t>
            </a:r>
            <a:endParaRPr lang="x-none" sz="1800" i="0" u="sng" dirty="0" smtClean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16</a:t>
            </a:fld>
            <a:endParaRPr lang="en-US"/>
          </a:p>
        </p:txBody>
      </p:sp>
      <p:pic>
        <p:nvPicPr>
          <p:cNvPr id="5" name="Picture 4" descr="AAPL_returns.pdf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955" y="914400"/>
            <a:ext cx="3125720" cy="2072960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9153021"/>
              </p:ext>
            </p:extLst>
          </p:nvPr>
        </p:nvGraphicFramePr>
        <p:xfrm>
          <a:off x="1636888" y="1761067"/>
          <a:ext cx="1394178" cy="4502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69" name="Equation" r:id="rId5" imgW="1219200" imgH="393700" progId="Equation.3">
                  <p:embed/>
                </p:oleObj>
              </mc:Choice>
              <mc:Fallback>
                <p:oleObj name="Equation" r:id="rId5" imgW="12192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36888" y="1761067"/>
                        <a:ext cx="1394178" cy="4502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Line Callout 1 6"/>
          <p:cNvSpPr/>
          <p:nvPr/>
        </p:nvSpPr>
        <p:spPr>
          <a:xfrm>
            <a:off x="756355" y="1761067"/>
            <a:ext cx="631049" cy="191911"/>
          </a:xfrm>
          <a:prstGeom prst="borderCallout1">
            <a:avLst>
              <a:gd name="adj1" fmla="val 42279"/>
              <a:gd name="adj2" fmla="val 100862"/>
              <a:gd name="adj3" fmla="val 121325"/>
              <a:gd name="adj4" fmla="val 134073"/>
            </a:avLst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return</a:t>
            </a:r>
            <a:endParaRPr lang="en-US" sz="1000" dirty="0"/>
          </a:p>
        </p:txBody>
      </p:sp>
      <p:sp>
        <p:nvSpPr>
          <p:cNvPr id="8" name="Line Callout 1 7"/>
          <p:cNvSpPr/>
          <p:nvPr/>
        </p:nvSpPr>
        <p:spPr>
          <a:xfrm>
            <a:off x="1636888" y="2310646"/>
            <a:ext cx="721361" cy="191911"/>
          </a:xfrm>
          <a:prstGeom prst="borderCallout1">
            <a:avLst>
              <a:gd name="adj1" fmla="val -7720"/>
              <a:gd name="adj2" fmla="val 42242"/>
              <a:gd name="adj3" fmla="val -122793"/>
              <a:gd name="adj4" fmla="val 8580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t</a:t>
            </a:r>
            <a:r>
              <a:rPr lang="en-US" sz="1000" dirty="0" smtClean="0"/>
              <a:t>ime-step</a:t>
            </a:r>
            <a:endParaRPr lang="en-US" sz="1000" dirty="0"/>
          </a:p>
        </p:txBody>
      </p:sp>
      <p:sp>
        <p:nvSpPr>
          <p:cNvPr id="9" name="Line Callout 1 8"/>
          <p:cNvSpPr/>
          <p:nvPr/>
        </p:nvSpPr>
        <p:spPr>
          <a:xfrm>
            <a:off x="2838025" y="2310646"/>
            <a:ext cx="1096151" cy="191911"/>
          </a:xfrm>
          <a:prstGeom prst="borderCallout1">
            <a:avLst>
              <a:gd name="adj1" fmla="val -4780"/>
              <a:gd name="adj2" fmla="val 35345"/>
              <a:gd name="adj3" fmla="val -122793"/>
              <a:gd name="adj4" fmla="val 1339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r</a:t>
            </a:r>
            <a:r>
              <a:rPr lang="en-US" sz="1000" dirty="0" smtClean="0"/>
              <a:t>andom change</a:t>
            </a:r>
            <a:endParaRPr lang="en-US" sz="1000" dirty="0"/>
          </a:p>
        </p:txBody>
      </p:sp>
      <p:sp>
        <p:nvSpPr>
          <p:cNvPr id="10" name="Line Callout 1 9"/>
          <p:cNvSpPr/>
          <p:nvPr/>
        </p:nvSpPr>
        <p:spPr>
          <a:xfrm>
            <a:off x="2990425" y="1520425"/>
            <a:ext cx="1096151" cy="191911"/>
          </a:xfrm>
          <a:prstGeom prst="borderCallout1">
            <a:avLst>
              <a:gd name="adj1" fmla="val 101103"/>
              <a:gd name="adj2" fmla="val 35860"/>
              <a:gd name="adj3" fmla="val 206618"/>
              <a:gd name="adj4" fmla="val -29863"/>
            </a:avLst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volatility</a:t>
            </a:r>
            <a:endParaRPr lang="en-US" sz="1000" dirty="0"/>
          </a:p>
        </p:txBody>
      </p:sp>
      <p:sp>
        <p:nvSpPr>
          <p:cNvPr id="11" name="Line Callout 1 10"/>
          <p:cNvSpPr/>
          <p:nvPr/>
        </p:nvSpPr>
        <p:spPr>
          <a:xfrm>
            <a:off x="1636888" y="1520424"/>
            <a:ext cx="1096151" cy="191911"/>
          </a:xfrm>
          <a:prstGeom prst="borderCallout1">
            <a:avLst>
              <a:gd name="adj1" fmla="val 101103"/>
              <a:gd name="adj2" fmla="val 34315"/>
              <a:gd name="adj3" fmla="val 188971"/>
              <a:gd name="adj4" fmla="val 42228"/>
            </a:avLst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g</a:t>
            </a:r>
            <a:r>
              <a:rPr lang="en-US" sz="1000" dirty="0" smtClean="0"/>
              <a:t>rowth rate</a:t>
            </a:r>
            <a:endParaRPr lang="en-US" sz="1000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405313"/>
              </p:ext>
            </p:extLst>
          </p:nvPr>
        </p:nvGraphicFramePr>
        <p:xfrm>
          <a:off x="1582562" y="3580522"/>
          <a:ext cx="2504014" cy="5644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0" name="Equation" r:id="rId7" imgW="2197100" imgH="495300" progId="Equation.3">
                  <p:embed/>
                </p:oleObj>
              </mc:Choice>
              <mc:Fallback>
                <p:oleObj name="Equation" r:id="rId7" imgW="2197100" imgH="495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2562" y="3580522"/>
                        <a:ext cx="2504014" cy="5644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12" descr="AAPL_fwdPx.pdf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955" y="3127021"/>
            <a:ext cx="2931809" cy="1852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37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b="0" dirty="0" smtClean="0"/>
              <a:t>Value of a call option is the discounted, expected payoff</a:t>
            </a:r>
          </a:p>
          <a:p>
            <a:pPr marL="285750" indent="-285750">
              <a:buFont typeface="Arial"/>
              <a:buChar char="•"/>
            </a:pPr>
            <a:r>
              <a:rPr lang="en-US" sz="1600" b="0" dirty="0" smtClean="0"/>
              <a:t>(The present value of the doubly shaded area in the plot)</a:t>
            </a:r>
            <a:endParaRPr lang="en-US" sz="1600" b="0" dirty="0"/>
          </a:p>
        </p:txBody>
      </p:sp>
      <p:pic>
        <p:nvPicPr>
          <p:cNvPr id="6" name="Content Placeholder 5" descr="ExpectedCallPayoff.pdf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8868" b="-38868"/>
          <a:stretch>
            <a:fillRect/>
          </a:stretch>
        </p:blipFill>
        <p:spPr>
          <a:xfrm>
            <a:off x="4700588" y="1096963"/>
            <a:ext cx="3200400" cy="371316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17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 option value</a:t>
            </a: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1415706"/>
              </p:ext>
            </p:extLst>
          </p:nvPr>
        </p:nvGraphicFramePr>
        <p:xfrm>
          <a:off x="531106" y="2775782"/>
          <a:ext cx="3809472" cy="1011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3" name="Equation" r:id="rId4" imgW="3251200" imgH="863600" progId="Equation.3">
                  <p:embed/>
                </p:oleObj>
              </mc:Choice>
              <mc:Fallback>
                <p:oleObj name="Equation" r:id="rId4" imgW="3251200" imgH="863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1106" y="2775782"/>
                        <a:ext cx="3809472" cy="10116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7082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0" i="0" u="none" dirty="0" smtClean="0"/>
              <a:t>Black-Scholes formula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0324583"/>
              </p:ext>
            </p:extLst>
          </p:nvPr>
        </p:nvGraphicFramePr>
        <p:xfrm>
          <a:off x="1843088" y="998538"/>
          <a:ext cx="4384675" cy="3954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8" name="Equation" r:id="rId3" imgW="3314700" imgH="2984500" progId="Equation.3">
                  <p:embed/>
                </p:oleObj>
              </mc:Choice>
              <mc:Fallback>
                <p:oleObj name="Equation" r:id="rId3" imgW="3314700" imgH="298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43088" y="998538"/>
                        <a:ext cx="4384675" cy="3954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A one year, call option on </a:t>
            </a:r>
            <a:r>
              <a:rPr lang="en-GB" b="0" i="0" u="none" dirty="0" err="1" smtClean="0"/>
              <a:t>dih</a:t>
            </a:r>
            <a:endParaRPr lang="x-none" b="0" i="0" u="none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Banks DIH Limited’s shares trade on the GASCI with ticker “DIH”</a:t>
            </a:r>
          </a:p>
          <a:p>
            <a:r>
              <a:rPr lang="en-US" dirty="0" smtClean="0"/>
              <a:t>Most actively traded stock since 2003</a:t>
            </a:r>
          </a:p>
          <a:p>
            <a:r>
              <a:rPr lang="en-US" dirty="0" smtClean="0"/>
              <a:t>Price = 12.5 (18 Jul 2011)</a:t>
            </a:r>
          </a:p>
          <a:p>
            <a:endParaRPr lang="en-US" dirty="0"/>
          </a:p>
          <a:p>
            <a:r>
              <a:rPr lang="en-US" dirty="0" smtClean="0"/>
              <a:t>What is the price of a 1 year, European, Call on DIH  struck At The Money (i.e. Strike = current Price)?</a:t>
            </a:r>
          </a:p>
          <a:p>
            <a:r>
              <a:rPr lang="en-US" dirty="0" smtClean="0"/>
              <a:t>S = 12.5</a:t>
            </a:r>
          </a:p>
          <a:p>
            <a:r>
              <a:rPr lang="en-US" dirty="0" smtClean="0"/>
              <a:t>K = 12.5</a:t>
            </a:r>
          </a:p>
          <a:p>
            <a:r>
              <a:rPr lang="en-US" dirty="0" smtClean="0"/>
              <a:t>T = 1 year </a:t>
            </a:r>
          </a:p>
          <a:p>
            <a:r>
              <a:rPr lang="en-US" i="1" dirty="0" smtClean="0"/>
              <a:t>r</a:t>
            </a:r>
            <a:r>
              <a:rPr lang="en-US" dirty="0" smtClean="0"/>
              <a:t> = 3% (rate on GYD Treasury bills in 2011)</a:t>
            </a:r>
          </a:p>
          <a:p>
            <a:r>
              <a:rPr lang="en-US" dirty="0" smtClean="0"/>
              <a:t>Volatility (</a:t>
            </a:r>
            <a:r>
              <a:rPr lang="en-US" b="0" dirty="0" smtClean="0">
                <a:latin typeface="Lucida Grande"/>
                <a:ea typeface="Lucida Grande"/>
                <a:cs typeface="Lucida Grande"/>
              </a:rPr>
              <a:t>σ) = 15% per annum 		(analysis of DIH price time series)</a:t>
            </a:r>
          </a:p>
          <a:p>
            <a:r>
              <a:rPr lang="en-US" b="0" dirty="0" smtClean="0">
                <a:latin typeface="Lucida Grande"/>
                <a:ea typeface="Lucida Grande"/>
                <a:cs typeface="Lucida Grande"/>
              </a:rPr>
              <a:t>Dividend yield (</a:t>
            </a:r>
            <a:r>
              <a:rPr lang="en-US" b="0" i="1" dirty="0" smtClean="0">
                <a:latin typeface="Lucida Grande"/>
                <a:ea typeface="Lucida Grande"/>
                <a:cs typeface="Lucida Grande"/>
              </a:rPr>
              <a:t>d</a:t>
            </a:r>
            <a:r>
              <a:rPr lang="en-US" b="0" dirty="0" smtClean="0">
                <a:latin typeface="Lucida Grande"/>
                <a:ea typeface="Lucida Grande"/>
                <a:cs typeface="Lucida Grande"/>
              </a:rPr>
              <a:t>) = 4% 		(we haven’t discussed this but it matters)</a:t>
            </a:r>
          </a:p>
          <a:p>
            <a:endParaRPr lang="en-US" b="0" dirty="0" smtClean="0">
              <a:latin typeface="Lucida Grande"/>
              <a:ea typeface="Lucida Grande"/>
              <a:cs typeface="Lucida Grande"/>
            </a:endParaRPr>
          </a:p>
          <a:p>
            <a:r>
              <a:rPr lang="en-US" sz="2600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Lucida Grande"/>
                <a:ea typeface="Lucida Grande"/>
                <a:cs typeface="Lucida Grande"/>
              </a:rPr>
              <a:t>Call Option price from Black-Scholes formula = 66¢</a:t>
            </a:r>
          </a:p>
          <a:p>
            <a:r>
              <a:rPr lang="en-US" sz="2000" i="1" dirty="0" smtClean="0">
                <a:latin typeface="Lucida Grande"/>
                <a:ea typeface="Lucida Grande"/>
                <a:cs typeface="Lucida Grande"/>
              </a:rPr>
              <a:t>Leverage</a:t>
            </a:r>
            <a:r>
              <a:rPr lang="en-US" sz="2000" b="0" dirty="0" smtClean="0">
                <a:latin typeface="Lucida Grande"/>
                <a:ea typeface="Lucida Grande"/>
                <a:cs typeface="Lucida Grande"/>
              </a:rPr>
              <a:t>!</a:t>
            </a:r>
          </a:p>
          <a:p>
            <a:r>
              <a:rPr lang="en-US" sz="2000" b="0" dirty="0">
                <a:latin typeface="Lucida Grande"/>
                <a:ea typeface="Lucida Grande"/>
                <a:cs typeface="Lucida Grande"/>
              </a:rPr>
              <a:t>	</a:t>
            </a:r>
            <a:r>
              <a:rPr lang="en-US" sz="2000" b="0" i="1" dirty="0" smtClean="0">
                <a:latin typeface="Lucida Grande"/>
                <a:ea typeface="Lucida Grande"/>
                <a:cs typeface="Lucida Grande"/>
              </a:rPr>
              <a:t>With Calls you can get ‘exposure’ to DIH for 66¢ as opposed to $12.50!</a:t>
            </a:r>
            <a:endParaRPr lang="en-US" sz="2000" b="0" i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08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But …</a:t>
            </a:r>
            <a:r>
              <a:rPr lang="x-none" b="0" i="0" u="none" dirty="0" smtClean="0"/>
              <a:t>Why physicists in finance?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GB" b="0" i="0" u="none" dirty="0" smtClean="0"/>
              <a:t>Call price formula is a solution of the </a:t>
            </a:r>
            <a:r>
              <a:rPr lang="en-GB" u="sng" dirty="0" smtClean="0"/>
              <a:t>Black-Scholes Equation</a:t>
            </a:r>
          </a:p>
          <a:p>
            <a:pPr lvl="0"/>
            <a:endParaRPr lang="en-GB" b="0" dirty="0"/>
          </a:p>
          <a:p>
            <a:pPr lvl="0"/>
            <a:endParaRPr lang="en-GB" b="0" i="0" u="none" dirty="0" smtClean="0"/>
          </a:p>
          <a:p>
            <a:pPr lvl="0"/>
            <a:endParaRPr lang="x-none" b="0" i="0" u="none" dirty="0" smtClean="0"/>
          </a:p>
          <a:p>
            <a:pPr marL="0" lvl="1" indent="0">
              <a:buNone/>
            </a:pPr>
            <a:r>
              <a:rPr lang="en-GB" dirty="0" smtClean="0"/>
              <a:t>Physicists familiar with the </a:t>
            </a:r>
            <a:r>
              <a:rPr lang="x-none" b="1" u="sng" dirty="0" smtClean="0"/>
              <a:t>Heat </a:t>
            </a:r>
            <a:r>
              <a:rPr lang="en-GB" b="1" u="sng" dirty="0" smtClean="0"/>
              <a:t>E</a:t>
            </a:r>
            <a:r>
              <a:rPr lang="x-none" b="1" u="sng" dirty="0" smtClean="0"/>
              <a:t>quation</a:t>
            </a:r>
            <a:endParaRPr lang="x-none" b="1" u="sng" dirty="0"/>
          </a:p>
          <a:p>
            <a:pPr marL="0" lvl="1" indent="0">
              <a:buNone/>
            </a:pPr>
            <a:endParaRPr lang="en-GB" b="0" i="0" u="none" dirty="0" smtClean="0"/>
          </a:p>
          <a:p>
            <a:pPr marL="0" lvl="1" indent="0">
              <a:buNone/>
            </a:pPr>
            <a:endParaRPr lang="en-GB" dirty="0"/>
          </a:p>
          <a:p>
            <a:pPr marL="0" lvl="1" indent="0">
              <a:buNone/>
            </a:pPr>
            <a:endParaRPr lang="en-GB" b="0" i="0" u="none" dirty="0" smtClean="0"/>
          </a:p>
          <a:p>
            <a:pPr marL="0" lvl="1" indent="0">
              <a:buNone/>
            </a:pPr>
            <a:r>
              <a:rPr lang="en-GB" dirty="0" smtClean="0"/>
              <a:t>The Black-Scholes equation can be transformed into the Heat equation</a:t>
            </a:r>
          </a:p>
          <a:p>
            <a:pPr marL="0" lvl="1" indent="0">
              <a:buNone/>
            </a:pPr>
            <a:r>
              <a:rPr lang="en-GB" dirty="0"/>
              <a:t>M</a:t>
            </a:r>
            <a:r>
              <a:rPr lang="en-GB" dirty="0" smtClean="0"/>
              <a:t>any solutions (i.e. prices of different derivatives) known to Physics</a:t>
            </a:r>
            <a:endParaRPr lang="en-GB" b="0" i="0" u="none" dirty="0" smtClean="0"/>
          </a:p>
          <a:p>
            <a:pPr lvl="0"/>
            <a:endParaRPr lang="en-GB" b="0" i="0" u="none" dirty="0" smtClean="0"/>
          </a:p>
          <a:p>
            <a:pPr lvl="0"/>
            <a:r>
              <a:rPr lang="en-GB" sz="2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Stochastic </a:t>
            </a:r>
            <a:r>
              <a:rPr lang="en-GB" sz="21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Calculus</a:t>
            </a:r>
          </a:p>
          <a:p>
            <a:pPr lvl="0"/>
            <a:r>
              <a:rPr lang="en-GB" b="0" i="0" u="none" dirty="0" smtClean="0"/>
              <a:t>	</a:t>
            </a:r>
            <a:r>
              <a:rPr lang="x-none" b="0" i="0" u="none" dirty="0" smtClean="0"/>
              <a:t>The new maths!</a:t>
            </a:r>
            <a:endParaRPr lang="en-GB" b="0" dirty="0"/>
          </a:p>
          <a:p>
            <a:pPr lvl="0"/>
            <a:r>
              <a:rPr lang="en-GB" b="0" dirty="0" smtClean="0"/>
              <a:t>	</a:t>
            </a:r>
            <a:r>
              <a:rPr lang="x-none" u="sng" dirty="0" smtClean="0"/>
              <a:t>Ito's Lemma</a:t>
            </a:r>
            <a:r>
              <a:rPr lang="en-GB" u="sng" dirty="0" smtClean="0"/>
              <a:t> </a:t>
            </a:r>
            <a:r>
              <a:rPr lang="en-GB" b="0" dirty="0" smtClean="0"/>
              <a:t>and the mathematics of randomness</a:t>
            </a:r>
            <a:endParaRPr lang="en-GB" b="0" dirty="0"/>
          </a:p>
          <a:p>
            <a:pPr marL="0" lvl="1" indent="0">
              <a:buNone/>
            </a:pPr>
            <a:endParaRPr lang="x-none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20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9938292"/>
              </p:ext>
            </p:extLst>
          </p:nvPr>
        </p:nvGraphicFramePr>
        <p:xfrm>
          <a:off x="3039535" y="1490901"/>
          <a:ext cx="2254954" cy="5315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0" name="Equation" r:id="rId3" imgW="1778000" imgH="419100" progId="Equation.3">
                  <p:embed/>
                </p:oleObj>
              </mc:Choice>
              <mc:Fallback>
                <p:oleObj name="Equation" r:id="rId3" imgW="17780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39535" y="1490901"/>
                        <a:ext cx="2254954" cy="5315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6399629"/>
              </p:ext>
            </p:extLst>
          </p:nvPr>
        </p:nvGraphicFramePr>
        <p:xfrm>
          <a:off x="3278011" y="2478617"/>
          <a:ext cx="1141589" cy="570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1" name="Equation" r:id="rId5" imgW="838200" imgH="419100" progId="Equation.3">
                  <p:embed/>
                </p:oleObj>
              </mc:Choice>
              <mc:Fallback>
                <p:oleObj name="Equation" r:id="rId5" imgW="8382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78011" y="2478617"/>
                        <a:ext cx="1141589" cy="5707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KiyosiIto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465" y="4210755"/>
            <a:ext cx="1795818" cy="14125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The </a:t>
            </a:r>
            <a:r>
              <a:rPr lang="x-none" b="0" i="0" u="none" smtClean="0"/>
              <a:t>Derivative Zo</a:t>
            </a:r>
            <a:r>
              <a:rPr lang="en-GB" b="0" i="0" u="none" dirty="0" smtClean="0"/>
              <a:t>0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b="0" dirty="0" smtClean="0"/>
              <a:t>Pure v</a:t>
            </a:r>
            <a:r>
              <a:rPr lang="x-none" b="0" i="0" u="none" smtClean="0"/>
              <a:t>anilla Options</a:t>
            </a:r>
            <a:r>
              <a:rPr lang="en-GB" b="0" i="0" u="none" dirty="0" smtClean="0"/>
              <a:t>  (Call, Put, FRA)</a:t>
            </a:r>
            <a:endParaRPr lang="x-none" b="0" i="0" u="none" dirty="0" smtClean="0"/>
          </a:p>
          <a:p>
            <a:pPr lvl="2"/>
            <a:r>
              <a:rPr lang="x-none" sz="1400" b="0" i="0" u="none" dirty="0" smtClean="0"/>
              <a:t>Low cost</a:t>
            </a:r>
          </a:p>
          <a:p>
            <a:pPr lvl="2"/>
            <a:r>
              <a:rPr lang="x-none" sz="1400" b="0" i="0" u="none" dirty="0" smtClean="0"/>
              <a:t>Leverage</a:t>
            </a:r>
          </a:p>
          <a:p>
            <a:pPr lvl="0">
              <a:buClr>
                <a:schemeClr val="accent2"/>
              </a:buClr>
              <a:buFont typeface="Wingdings" pitchFamily="2" charset="2"/>
              <a:buChar char="§"/>
            </a:pPr>
            <a:r>
              <a:rPr lang="x-none" b="0" i="0" u="none" smtClean="0"/>
              <a:t>American exercise</a:t>
            </a:r>
            <a:endParaRPr lang="en-GB" b="0" i="0" u="none" dirty="0" smtClean="0"/>
          </a:p>
          <a:p>
            <a:pPr lvl="2"/>
            <a:r>
              <a:rPr lang="en-GB" sz="1400" dirty="0" smtClean="0"/>
              <a:t>Can exercise at anytime before expiry</a:t>
            </a:r>
            <a:endParaRPr lang="x-none" sz="1400" b="0" i="0" u="none" dirty="0" smtClean="0"/>
          </a:p>
          <a:p>
            <a:pPr lvl="0">
              <a:buClr>
                <a:schemeClr val="accent2"/>
              </a:buClr>
              <a:buFont typeface="Wingdings" pitchFamily="2" charset="2"/>
              <a:buChar char="§"/>
            </a:pPr>
            <a:r>
              <a:rPr lang="x-none" b="0" i="0" u="none" dirty="0" smtClean="0"/>
              <a:t>Straddles </a:t>
            </a:r>
            <a:r>
              <a:rPr lang="x-none" b="0" i="0" u="none" smtClean="0"/>
              <a:t>/ strangles</a:t>
            </a:r>
            <a:endParaRPr lang="en-GB" b="0" i="0" u="none" dirty="0" smtClean="0"/>
          </a:p>
          <a:p>
            <a:pPr lvl="2"/>
            <a:r>
              <a:rPr lang="en-GB" sz="1400" dirty="0" smtClean="0"/>
              <a:t>Vanilla combinations that are sensitive to Volatility</a:t>
            </a:r>
            <a:endParaRPr lang="x-none" sz="1400" b="0" i="0" u="none" dirty="0" smtClean="0"/>
          </a:p>
          <a:p>
            <a:pPr lvl="0">
              <a:buClr>
                <a:schemeClr val="accent2"/>
              </a:buClr>
              <a:buFont typeface="Wingdings" pitchFamily="2" charset="2"/>
              <a:buChar char="§"/>
            </a:pPr>
            <a:r>
              <a:rPr lang="x-none" b="0" i="0" u="none" smtClean="0"/>
              <a:t>Bull/Bear spreads</a:t>
            </a:r>
            <a:endParaRPr lang="en-GB" b="0" i="0" u="none" dirty="0" smtClean="0"/>
          </a:p>
          <a:p>
            <a:pPr lvl="2"/>
            <a:r>
              <a:rPr lang="en-GB" sz="1400" dirty="0" smtClean="0"/>
              <a:t>Vanilla combinations that give up some upside (downside) in return for reduced cost</a:t>
            </a:r>
            <a:endParaRPr lang="x-none" sz="1400" b="0" i="0" u="none" dirty="0" smtClean="0"/>
          </a:p>
          <a:p>
            <a:pPr lvl="0">
              <a:buClr>
                <a:schemeClr val="accent2"/>
              </a:buClr>
              <a:buFont typeface="Wingdings" pitchFamily="2" charset="2"/>
              <a:buChar char="§"/>
            </a:pPr>
            <a:r>
              <a:rPr lang="x-none" b="0" i="0" u="none" smtClean="0"/>
              <a:t>Barrier options</a:t>
            </a:r>
            <a:endParaRPr lang="en-GB" b="0" i="0" u="none" dirty="0" smtClean="0"/>
          </a:p>
          <a:p>
            <a:pPr lvl="2"/>
            <a:r>
              <a:rPr lang="en-GB" sz="1400" dirty="0" smtClean="0"/>
              <a:t>Options that </a:t>
            </a:r>
            <a:r>
              <a:rPr lang="en-GB" sz="1400" b="1" u="sng" dirty="0" smtClean="0"/>
              <a:t>knock out</a:t>
            </a:r>
            <a:r>
              <a:rPr lang="en-GB" sz="1400" dirty="0" smtClean="0"/>
              <a:t> if the stock price moves too much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60116"/>
            <a:ext cx="7520940" cy="548640"/>
          </a:xfrm>
        </p:spPr>
        <p:txBody>
          <a:bodyPr/>
          <a:lstStyle/>
          <a:p>
            <a:r>
              <a:rPr lang="x-none" b="0" i="0" u="none" dirty="0" smtClean="0"/>
              <a:t>Philosophy!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/>
            <a:r>
              <a:rPr lang="en-US" dirty="0" smtClean="0"/>
              <a:t>The </a:t>
            </a:r>
            <a:r>
              <a:rPr lang="en-US" dirty="0"/>
              <a:t>word "philosophy" comes from the Greek </a:t>
            </a:r>
            <a:r>
              <a:rPr lang="en-US" dirty="0" err="1"/>
              <a:t>φιλοσοφί</a:t>
            </a:r>
            <a:r>
              <a:rPr lang="en-US" dirty="0"/>
              <a:t>α (</a:t>
            </a:r>
            <a:r>
              <a:rPr lang="en-US" i="1" dirty="0" err="1"/>
              <a:t>philosophia</a:t>
            </a:r>
            <a:r>
              <a:rPr lang="en-US" dirty="0"/>
              <a:t>), which literally means "love of </a:t>
            </a:r>
            <a:r>
              <a:rPr lang="en-US" dirty="0" smtClean="0"/>
              <a:t>wisdom”</a:t>
            </a:r>
          </a:p>
          <a:p>
            <a:pPr marL="0" lvl="0" indent="0"/>
            <a:endParaRPr lang="en-US" dirty="0" smtClean="0"/>
          </a:p>
          <a:p>
            <a:pPr marL="0" indent="0"/>
            <a:r>
              <a:rPr lang="x-none" b="0" dirty="0">
                <a:solidFill>
                  <a:schemeClr val="accent6"/>
                </a:solidFill>
              </a:rPr>
              <a:t>”</a:t>
            </a:r>
            <a:r>
              <a:rPr lang="en-GB" b="0" dirty="0">
                <a:solidFill>
                  <a:schemeClr val="accent6"/>
                </a:solidFill>
              </a:rPr>
              <a:t>What Traders mean when they t</a:t>
            </a:r>
            <a:r>
              <a:rPr lang="x-none" b="0" dirty="0">
                <a:solidFill>
                  <a:schemeClr val="accent6"/>
                </a:solidFill>
              </a:rPr>
              <a:t>alk about things that </a:t>
            </a:r>
            <a:r>
              <a:rPr lang="en-GB" b="0" dirty="0">
                <a:solidFill>
                  <a:schemeClr val="accent6"/>
                </a:solidFill>
              </a:rPr>
              <a:t>they can’t figure out a way to make </a:t>
            </a:r>
            <a:r>
              <a:rPr lang="x-none" b="0" dirty="0">
                <a:solidFill>
                  <a:schemeClr val="accent6"/>
                </a:solidFill>
              </a:rPr>
              <a:t>money</a:t>
            </a:r>
            <a:r>
              <a:rPr lang="en-GB" b="0" dirty="0">
                <a:solidFill>
                  <a:schemeClr val="accent6"/>
                </a:solidFill>
              </a:rPr>
              <a:t> from</a:t>
            </a:r>
            <a:r>
              <a:rPr lang="x-none" b="0" dirty="0">
                <a:solidFill>
                  <a:schemeClr val="accent6"/>
                </a:solidFill>
              </a:rPr>
              <a:t>!”</a:t>
            </a:r>
            <a:endParaRPr lang="en-GB" b="0" dirty="0">
              <a:solidFill>
                <a:schemeClr val="accent6"/>
              </a:solidFill>
            </a:endParaRPr>
          </a:p>
          <a:p>
            <a:pPr lvl="0"/>
            <a:endParaRPr lang="en-GB" b="0" dirty="0" smtClean="0"/>
          </a:p>
          <a:p>
            <a:pPr marL="0" lvl="0" indent="0"/>
            <a:r>
              <a:rPr lang="en-GB" b="0" dirty="0" smtClean="0"/>
              <a:t>Let’s leave mathematical details behind and discuss some general features of the world of Derivatives that Fischer Black, Myron Scholes and Robert Merton have bequeath</a:t>
            </a:r>
            <a:endParaRPr lang="en-GB" b="0" dirty="0"/>
          </a:p>
          <a:p>
            <a:pPr lvl="0"/>
            <a:endParaRPr lang="en-US" sz="1400" i="1" dirty="0" smtClean="0"/>
          </a:p>
          <a:p>
            <a:pPr lvl="0"/>
            <a:endParaRPr lang="x-none" sz="1400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derivatives– The Good, …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lvl="0" indent="-285750"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b="0" i="0" u="none" dirty="0" smtClean="0"/>
              <a:t>Hedging &amp; Insurance:</a:t>
            </a:r>
            <a:endParaRPr lang="en-GB" b="0" dirty="0"/>
          </a:p>
          <a:p>
            <a:pPr marL="584200" lvl="3" indent="-296863"/>
            <a:r>
              <a:rPr lang="en-GB" b="0" dirty="0" err="1" smtClean="0"/>
              <a:t>Mr.</a:t>
            </a:r>
            <a:r>
              <a:rPr lang="en-GB" b="0" dirty="0" smtClean="0"/>
              <a:t> </a:t>
            </a:r>
            <a:r>
              <a:rPr lang="en-GB" b="0" dirty="0" err="1" smtClean="0"/>
              <a:t>Ragnauth’s</a:t>
            </a:r>
            <a:r>
              <a:rPr lang="en-GB" b="0" dirty="0" smtClean="0"/>
              <a:t> rice sales and Forward Agreements</a:t>
            </a:r>
          </a:p>
          <a:p>
            <a:pPr marL="812800" lvl="4" indent="-296863"/>
            <a:r>
              <a:rPr lang="en-GB" i="1" dirty="0" smtClean="0"/>
              <a:t>Eliminate or ‘hedge’ </a:t>
            </a:r>
            <a:r>
              <a:rPr lang="en-GB" b="0" i="1" dirty="0" smtClean="0"/>
              <a:t>FX risk</a:t>
            </a:r>
          </a:p>
          <a:p>
            <a:pPr marL="573786" lvl="3" indent="-285750"/>
            <a:r>
              <a:rPr lang="en-GB" b="0" dirty="0" smtClean="0"/>
              <a:t>Protective Puts</a:t>
            </a:r>
          </a:p>
          <a:p>
            <a:pPr marL="285750" lvl="0" indent="-285750"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b="0" dirty="0" smtClean="0"/>
              <a:t>Flexible funding for industry:</a:t>
            </a:r>
          </a:p>
          <a:p>
            <a:pPr marL="573786" lvl="3" indent="-285750"/>
            <a:r>
              <a:rPr lang="en-GB" b="0" dirty="0" smtClean="0"/>
              <a:t>Callable bonds / </a:t>
            </a:r>
            <a:r>
              <a:rPr lang="en-GB" b="0" dirty="0" err="1" smtClean="0"/>
              <a:t>Putable</a:t>
            </a:r>
            <a:r>
              <a:rPr lang="en-GB" b="0" dirty="0" smtClean="0"/>
              <a:t> bonds</a:t>
            </a:r>
          </a:p>
          <a:p>
            <a:pPr marL="285750" lvl="0" indent="-285750"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b="0" dirty="0" smtClean="0"/>
              <a:t>Risks and exposures:</a:t>
            </a:r>
          </a:p>
          <a:p>
            <a:pPr marL="573786" lvl="3" indent="-285750"/>
            <a:r>
              <a:rPr lang="en-GB" b="0" dirty="0" smtClean="0"/>
              <a:t>Derivative equivalents of complex financial structures in corporate assets allow correct evaluation and risk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49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Derivatives– … and The Bad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1700" b="0" dirty="0" smtClean="0"/>
              <a:t>‘Inventing’ derivatives to prove how clever you are:</a:t>
            </a:r>
          </a:p>
          <a:p>
            <a:pPr lvl="2"/>
            <a:r>
              <a:rPr lang="en-US" sz="1400" b="0" dirty="0" smtClean="0"/>
              <a:t> Double knock-out, geometric </a:t>
            </a:r>
            <a:r>
              <a:rPr lang="en-US" sz="1400" b="0" dirty="0" err="1" smtClean="0"/>
              <a:t>asian</a:t>
            </a:r>
            <a:r>
              <a:rPr lang="en-US" sz="1400" b="0" dirty="0" smtClean="0"/>
              <a:t>, </a:t>
            </a:r>
            <a:r>
              <a:rPr lang="en-US" sz="1400" b="0" dirty="0" err="1" smtClean="0"/>
              <a:t>cliquet</a:t>
            </a:r>
            <a:r>
              <a:rPr lang="en-US" sz="1400" b="0" dirty="0" smtClean="0"/>
              <a:t> …</a:t>
            </a:r>
          </a:p>
          <a:p>
            <a:pPr lvl="0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1700" b="0" dirty="0" smtClean="0"/>
              <a:t>Credit Derivatives and the “re-invention” of risk pricing</a:t>
            </a:r>
          </a:p>
          <a:p>
            <a:pPr lvl="2"/>
            <a:r>
              <a:rPr lang="en-US" sz="1400" b="0" dirty="0" smtClean="0"/>
              <a:t> Investment Banks as the “new, new” Insurance Companies</a:t>
            </a:r>
          </a:p>
          <a:p>
            <a:pPr lvl="2"/>
            <a:r>
              <a:rPr lang="en-US" sz="1400" b="0" dirty="0" smtClean="0"/>
              <a:t> Did Actuaries really not understand how to pric</a:t>
            </a:r>
            <a:r>
              <a:rPr lang="en-US" sz="1400" dirty="0" smtClean="0"/>
              <a:t>e </a:t>
            </a:r>
            <a:r>
              <a:rPr lang="en-US" sz="1400" b="0" dirty="0" smtClean="0"/>
              <a:t>risk?</a:t>
            </a:r>
          </a:p>
          <a:p>
            <a:pPr lvl="2"/>
            <a:r>
              <a:rPr lang="en-US" sz="1400" b="0" dirty="0" smtClean="0"/>
              <a:t> Contagion and the failure of hedging</a:t>
            </a:r>
          </a:p>
          <a:p>
            <a:pPr lvl="0">
              <a:buClr>
                <a:schemeClr val="accent2"/>
              </a:buClr>
              <a:buFont typeface="Wingdings" pitchFamily="2" charset="2"/>
              <a:buChar char="§"/>
            </a:pPr>
            <a:endParaRPr lang="en-US" sz="1400" i="1" dirty="0"/>
          </a:p>
          <a:p>
            <a:pPr lvl="0"/>
            <a:endParaRPr lang="en-US" sz="1400" i="1" dirty="0"/>
          </a:p>
          <a:p>
            <a:pPr lvl="0"/>
            <a:r>
              <a:rPr lang="en-US" sz="1400" i="1" dirty="0" smtClean="0"/>
              <a:t>From An </a:t>
            </a:r>
            <a:r>
              <a:rPr lang="en-US" sz="1400" i="1" dirty="0"/>
              <a:t>Essay on Criticism</a:t>
            </a:r>
            <a:r>
              <a:rPr lang="en-US" sz="1400" dirty="0"/>
              <a:t>, 1709, Alexander Pope</a:t>
            </a:r>
            <a:endParaRPr lang="en-US" sz="1400" b="0" i="0" u="none" dirty="0" smtClean="0"/>
          </a:p>
          <a:p>
            <a:r>
              <a:rPr lang="en-US" sz="1300" b="0" dirty="0"/>
              <a:t>	</a:t>
            </a:r>
            <a:r>
              <a:rPr lang="en-US" sz="1300" b="0" dirty="0" smtClean="0"/>
              <a:t>“</a:t>
            </a:r>
            <a:r>
              <a:rPr lang="en-US" sz="1300" dirty="0" smtClean="0">
                <a:solidFill>
                  <a:srgbClr val="0000FF"/>
                </a:solidFill>
              </a:rPr>
              <a:t>A </a:t>
            </a:r>
            <a:r>
              <a:rPr lang="en-US" sz="1300" dirty="0">
                <a:solidFill>
                  <a:srgbClr val="0000FF"/>
                </a:solidFill>
              </a:rPr>
              <a:t>little learning is a dangerous thing</a:t>
            </a:r>
            <a:r>
              <a:rPr lang="en-US" sz="1300" b="0" dirty="0"/>
              <a:t>;  </a:t>
            </a:r>
            <a:endParaRPr lang="en-US" sz="1300" b="0" dirty="0" smtClean="0"/>
          </a:p>
          <a:p>
            <a:r>
              <a:rPr lang="en-US" sz="1300" b="0" dirty="0"/>
              <a:t>	</a:t>
            </a:r>
            <a:r>
              <a:rPr lang="en-US" sz="1300" b="0" dirty="0" smtClean="0"/>
              <a:t>drink </a:t>
            </a:r>
            <a:r>
              <a:rPr lang="en-US" sz="1300" b="0" dirty="0"/>
              <a:t>deep, or taste not the </a:t>
            </a:r>
            <a:r>
              <a:rPr lang="en-US" sz="1300" b="0" dirty="0" err="1"/>
              <a:t>Pierian</a:t>
            </a:r>
            <a:r>
              <a:rPr lang="en-US" sz="1300" b="0" dirty="0"/>
              <a:t> spring:  </a:t>
            </a:r>
            <a:endParaRPr lang="en-US" sz="1300" b="0" dirty="0" smtClean="0"/>
          </a:p>
          <a:p>
            <a:r>
              <a:rPr lang="en-US" sz="1300" b="0" dirty="0"/>
              <a:t>	</a:t>
            </a:r>
            <a:r>
              <a:rPr lang="en-US" sz="1300" b="0" dirty="0" smtClean="0"/>
              <a:t>there </a:t>
            </a:r>
            <a:r>
              <a:rPr lang="en-US" sz="1300" b="0" dirty="0"/>
              <a:t>shallow draughts intoxicate the brain,  </a:t>
            </a:r>
            <a:endParaRPr lang="en-US" sz="1300" b="0" dirty="0" smtClean="0"/>
          </a:p>
          <a:p>
            <a:r>
              <a:rPr lang="en-US" sz="1300" b="0" dirty="0"/>
              <a:t>	</a:t>
            </a:r>
            <a:r>
              <a:rPr lang="en-US" sz="1300" b="0" dirty="0" smtClean="0"/>
              <a:t>and </a:t>
            </a:r>
            <a:r>
              <a:rPr lang="en-US" sz="1300" b="0" dirty="0"/>
              <a:t>drinking largely sobers us </a:t>
            </a:r>
            <a:r>
              <a:rPr lang="en-US" sz="1300" b="0" dirty="0" smtClean="0"/>
              <a:t>again”.</a:t>
            </a:r>
            <a:r>
              <a:rPr lang="en-US" sz="1300" dirty="0"/>
              <a:t>	</a:t>
            </a:r>
          </a:p>
          <a:p>
            <a:pPr lvl="0"/>
            <a:endParaRPr lang="x-none" sz="1400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24</a:t>
            </a:fld>
            <a:endParaRPr lang="en-US"/>
          </a:p>
        </p:txBody>
      </p:sp>
      <p:pic>
        <p:nvPicPr>
          <p:cNvPr id="5" name="Picture 4" descr="Alexander_Pope_by_Michael_Dahl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495" y="3805610"/>
            <a:ext cx="1154287" cy="143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891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Quiz:  what is black-</a:t>
            </a:r>
            <a:r>
              <a:rPr lang="en-GB" b="0" i="0" u="none" dirty="0" err="1" smtClean="0"/>
              <a:t>scholes</a:t>
            </a:r>
            <a:r>
              <a:rPr lang="en-GB" b="0" i="0" u="none" dirty="0" smtClean="0"/>
              <a:t>?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+mj-lt"/>
              <a:buAutoNum type="alphaUcPeriod"/>
            </a:pPr>
            <a:r>
              <a:rPr lang="en-GB" sz="1800" b="0" dirty="0" smtClean="0"/>
              <a:t>A theory in Finance describing how the future value of money changes</a:t>
            </a:r>
          </a:p>
          <a:p>
            <a:pPr lvl="0">
              <a:buFont typeface="+mj-lt"/>
              <a:buAutoNum type="alphaUcPeriod"/>
            </a:pPr>
            <a:r>
              <a:rPr lang="en-GB" sz="1800" b="0" dirty="0" smtClean="0"/>
              <a:t>The names of t</a:t>
            </a:r>
            <a:r>
              <a:rPr lang="en-GB" sz="1800" b="0" i="0" u="none" dirty="0" smtClean="0"/>
              <a:t>wo European professors who won the Nobel Prize in Economics</a:t>
            </a:r>
          </a:p>
          <a:p>
            <a:pPr lvl="0">
              <a:buFont typeface="+mj-lt"/>
              <a:buAutoNum type="alphaUcPeriod"/>
            </a:pPr>
            <a:r>
              <a:rPr lang="en-GB" sz="1800" b="0" i="0" u="none" dirty="0" smtClean="0"/>
              <a:t>The names of two Jewish professors who developed a pricing formula for the value of options on stocks</a:t>
            </a:r>
          </a:p>
          <a:p>
            <a:pPr lvl="0">
              <a:buFont typeface="+mj-lt"/>
              <a:buAutoNum type="alphaUcPeriod"/>
            </a:pPr>
            <a:r>
              <a:rPr lang="en-GB" sz="1800" b="0" dirty="0" smtClean="0"/>
              <a:t>A civil rights activist who opened access to the US banking system for Afro-Americans</a:t>
            </a:r>
            <a:endParaRPr lang="x-none" sz="1800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Quiz:  what is the expected return …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/>
            <a:r>
              <a:rPr lang="en-GB" sz="2000" dirty="0" smtClean="0"/>
              <a:t>… of a $10 return with odds 3/10 and a $20 return with odds 7/10?</a:t>
            </a:r>
          </a:p>
          <a:p>
            <a:pPr lvl="0">
              <a:buFont typeface="+mj-lt"/>
              <a:buAutoNum type="alphaUcPeriod"/>
            </a:pPr>
            <a:endParaRPr lang="en-GB" sz="1800" b="0" dirty="0" smtClean="0"/>
          </a:p>
          <a:p>
            <a:pPr lvl="0">
              <a:buFont typeface="+mj-lt"/>
              <a:buAutoNum type="alphaUcPeriod"/>
            </a:pPr>
            <a:r>
              <a:rPr lang="en-GB" sz="1800" b="0" dirty="0" smtClean="0"/>
              <a:t>Very low</a:t>
            </a:r>
          </a:p>
          <a:p>
            <a:pPr lvl="0">
              <a:buFont typeface="+mj-lt"/>
              <a:buAutoNum type="alphaUcPeriod"/>
            </a:pPr>
            <a:r>
              <a:rPr lang="en-GB" sz="1800" b="0" dirty="0" smtClean="0"/>
              <a:t>$17</a:t>
            </a:r>
            <a:endParaRPr lang="en-GB" sz="1800" b="0" i="0" u="none" dirty="0" smtClean="0"/>
          </a:p>
          <a:p>
            <a:pPr lvl="0">
              <a:buFont typeface="+mj-lt"/>
              <a:buAutoNum type="alphaUcPeriod"/>
            </a:pPr>
            <a:r>
              <a:rPr lang="en-GB" sz="1800" b="0" i="0" u="none" dirty="0" smtClean="0"/>
              <a:t>$13</a:t>
            </a:r>
          </a:p>
          <a:p>
            <a:pPr lvl="0">
              <a:buFont typeface="+mj-lt"/>
              <a:buAutoNum type="alphaUcPeriod"/>
            </a:pPr>
            <a:r>
              <a:rPr lang="en-GB" sz="1800" b="0" dirty="0" smtClean="0"/>
              <a:t>$20</a:t>
            </a:r>
            <a:endParaRPr lang="x-none" sz="1800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87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Quiz:  what is a </a:t>
            </a:r>
            <a:r>
              <a:rPr lang="en-GB" b="0" i="0" u="none" dirty="0" err="1" smtClean="0"/>
              <a:t>european</a:t>
            </a:r>
            <a:r>
              <a:rPr lang="en-GB" b="0" i="0" u="none" dirty="0" smtClean="0"/>
              <a:t> put option?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+mj-lt"/>
              <a:buAutoNum type="alphaUcPeriod"/>
            </a:pPr>
            <a:r>
              <a:rPr lang="en-GB" sz="1800" b="0" dirty="0" smtClean="0"/>
              <a:t>A financial asset that must be bought or ‘picked up’ before it has value</a:t>
            </a:r>
          </a:p>
          <a:p>
            <a:pPr lvl="0">
              <a:buFont typeface="+mj-lt"/>
              <a:buAutoNum type="alphaUcPeriod"/>
            </a:pPr>
            <a:r>
              <a:rPr lang="en-GB" sz="1800" b="0" dirty="0" smtClean="0"/>
              <a:t>A right to buy a stock for an agreed price at a specified date in the future</a:t>
            </a:r>
            <a:endParaRPr lang="en-GB" sz="1800" b="0" i="0" u="none" dirty="0" smtClean="0"/>
          </a:p>
          <a:p>
            <a:pPr lvl="0">
              <a:buFont typeface="+mj-lt"/>
              <a:buAutoNum type="alphaUcPeriod"/>
            </a:pPr>
            <a:r>
              <a:rPr lang="en-GB" sz="1800" b="0" dirty="0"/>
              <a:t>A right to </a:t>
            </a:r>
            <a:r>
              <a:rPr lang="en-GB" sz="1800" b="0" dirty="0" smtClean="0"/>
              <a:t>sell a stock for </a:t>
            </a:r>
            <a:r>
              <a:rPr lang="en-GB" sz="1800" b="0" dirty="0"/>
              <a:t>an agreed price at a </a:t>
            </a:r>
            <a:r>
              <a:rPr lang="en-GB" sz="1800" b="0" dirty="0" smtClean="0"/>
              <a:t>specified date </a:t>
            </a:r>
            <a:r>
              <a:rPr lang="en-GB" sz="1800" b="0" dirty="0"/>
              <a:t>in the future</a:t>
            </a:r>
          </a:p>
          <a:p>
            <a:pPr lvl="0">
              <a:buFont typeface="+mj-lt"/>
              <a:buAutoNum type="alphaUcPeriod"/>
            </a:pPr>
            <a:r>
              <a:rPr lang="en-GB" sz="1800" b="0" dirty="0" smtClean="0"/>
              <a:t>An obligation to sell a stock for an agreed price anytime before a specified date in the future</a:t>
            </a:r>
            <a:endParaRPr lang="x-none" sz="1800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87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References &amp; tools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GB" b="0" i="0" u="none" dirty="0" smtClean="0"/>
              <a:t>Books</a:t>
            </a:r>
          </a:p>
          <a:p>
            <a:pPr lvl="0"/>
            <a:r>
              <a:rPr lang="en-GB" b="0" dirty="0"/>
              <a:t>	</a:t>
            </a:r>
            <a:r>
              <a:rPr lang="en-GB" b="0" dirty="0" smtClean="0"/>
              <a:t>“Options, Futures and other Derivatives”, (7</a:t>
            </a:r>
            <a:r>
              <a:rPr lang="en-GB" b="0" baseline="30000" dirty="0" smtClean="0"/>
              <a:t>th</a:t>
            </a:r>
            <a:r>
              <a:rPr lang="en-GB" b="0" dirty="0" smtClean="0"/>
              <a:t> Ed.), J. C. Hull, Prentice Hall, 2008</a:t>
            </a:r>
            <a:endParaRPr lang="en-GB" b="0" dirty="0"/>
          </a:p>
          <a:p>
            <a:pPr lvl="0"/>
            <a:r>
              <a:rPr lang="en-GB" b="0" dirty="0" smtClean="0"/>
              <a:t>	“Dynamic Asset Pricing Theory”, Darrell </a:t>
            </a:r>
            <a:r>
              <a:rPr lang="en-GB" b="0" dirty="0" err="1" smtClean="0"/>
              <a:t>Duffie</a:t>
            </a:r>
            <a:r>
              <a:rPr lang="en-GB" b="0" dirty="0" smtClean="0"/>
              <a:t>, Princeton University Press, 2001</a:t>
            </a:r>
            <a:endParaRPr lang="en-GB" b="0" dirty="0"/>
          </a:p>
          <a:p>
            <a:pPr lvl="0"/>
            <a:r>
              <a:rPr lang="en-GB" b="0" dirty="0" smtClean="0"/>
              <a:t>	</a:t>
            </a:r>
            <a:r>
              <a:rPr lang="en-GB" b="0" i="0" u="none" dirty="0" smtClean="0"/>
              <a:t>“When Genius </a:t>
            </a:r>
            <a:r>
              <a:rPr lang="en-GB" b="0" dirty="0" smtClean="0"/>
              <a:t>F</a:t>
            </a:r>
            <a:r>
              <a:rPr lang="en-GB" b="0" i="0" u="none" dirty="0" smtClean="0"/>
              <a:t>ailed: The rise and fall of Long Term Capital Management”, R. Lowenstein, Fourth Estate, 2002</a:t>
            </a:r>
          </a:p>
          <a:p>
            <a:pPr lvl="0"/>
            <a:r>
              <a:rPr lang="en-GB" b="0" dirty="0" smtClean="0"/>
              <a:t>	“Liar’s Poker”, (reprint), Michael Lewis, W. W. Norton and Co., 2010 </a:t>
            </a:r>
          </a:p>
          <a:p>
            <a:pPr lvl="0"/>
            <a:r>
              <a:rPr lang="en-GB" b="0" dirty="0" smtClean="0"/>
              <a:t>	“Fool’s gold”, Gillian </a:t>
            </a:r>
            <a:r>
              <a:rPr lang="en-GB" b="0" dirty="0" err="1" smtClean="0"/>
              <a:t>Tett</a:t>
            </a:r>
            <a:r>
              <a:rPr lang="en-GB" b="0" dirty="0" smtClean="0"/>
              <a:t>, Abacus, 2010</a:t>
            </a:r>
          </a:p>
          <a:p>
            <a:pPr lvl="0"/>
            <a:r>
              <a:rPr lang="en-GB" b="0" dirty="0" smtClean="0"/>
              <a:t>Software:</a:t>
            </a:r>
          </a:p>
          <a:p>
            <a:pPr lvl="0"/>
            <a:r>
              <a:rPr lang="en-GB" b="0" i="0" u="none" dirty="0"/>
              <a:t>	</a:t>
            </a:r>
            <a:r>
              <a:rPr lang="en-GB" b="0" i="0" u="none" dirty="0" smtClean="0"/>
              <a:t>R 		@ www.R-project.org</a:t>
            </a:r>
          </a:p>
          <a:p>
            <a:pPr lvl="0"/>
            <a:r>
              <a:rPr lang="en-GB" b="0" dirty="0"/>
              <a:t>	</a:t>
            </a:r>
            <a:r>
              <a:rPr lang="en-GB" b="0" dirty="0" err="1" smtClean="0"/>
              <a:t>Mathematica</a:t>
            </a:r>
            <a:r>
              <a:rPr lang="en-GB" b="0" dirty="0"/>
              <a:t> </a:t>
            </a:r>
            <a:r>
              <a:rPr lang="en-GB" b="0" dirty="0" smtClean="0"/>
              <a:t>	@  </a:t>
            </a:r>
            <a:r>
              <a:rPr lang="en-GB" b="0" dirty="0" err="1" smtClean="0"/>
              <a:t>www.wolfram.com</a:t>
            </a:r>
            <a:r>
              <a:rPr lang="en-GB" b="0" dirty="0" smtClean="0"/>
              <a:t>/</a:t>
            </a:r>
            <a:r>
              <a:rPr lang="en-GB" b="0" dirty="0" err="1" smtClean="0"/>
              <a:t>mathematica</a:t>
            </a:r>
            <a:endParaRPr lang="en-GB" b="0" dirty="0" smtClean="0"/>
          </a:p>
          <a:p>
            <a:pPr lvl="0"/>
            <a:r>
              <a:rPr lang="en-GB" b="0" i="0" u="none" dirty="0"/>
              <a:t>	</a:t>
            </a:r>
            <a:r>
              <a:rPr lang="en-GB" b="0" i="0" u="none" dirty="0" err="1" smtClean="0"/>
              <a:t>Matlab</a:t>
            </a:r>
            <a:r>
              <a:rPr lang="en-GB" b="0" dirty="0"/>
              <a:t>	@ </a:t>
            </a:r>
            <a:r>
              <a:rPr lang="en-GB" b="0" dirty="0" smtClean="0"/>
              <a:t> </a:t>
            </a:r>
            <a:r>
              <a:rPr lang="en-GB" b="0" dirty="0" err="1" smtClean="0"/>
              <a:t>www.mathworks.com</a:t>
            </a:r>
            <a:r>
              <a:rPr lang="en-GB" b="0" dirty="0"/>
              <a:t>/products/</a:t>
            </a:r>
            <a:r>
              <a:rPr lang="en-GB" b="0" dirty="0" err="1"/>
              <a:t>matlab</a:t>
            </a:r>
            <a:r>
              <a:rPr lang="en-GB" b="0" dirty="0"/>
              <a:t>/</a:t>
            </a:r>
            <a:endParaRPr lang="x-none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1720" y="4251446"/>
            <a:ext cx="1209318" cy="1461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79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Angles.thmx</Template>
  <TotalTime>35676</TotalTime>
  <Words>1470</Words>
  <Application>Microsoft Office PowerPoint</Application>
  <PresentationFormat>On-screen Show (4:3)</PresentationFormat>
  <Paragraphs>295</Paragraphs>
  <Slides>28</Slides>
  <Notes>7</Notes>
  <HiddenSlides>0</HiddenSlides>
  <MMClips>2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Angles</vt:lpstr>
      <vt:lpstr>Equation</vt:lpstr>
      <vt:lpstr>Maths &amp; Money A story of modern Finance</vt:lpstr>
      <vt:lpstr>PowerPoint Presentation</vt:lpstr>
      <vt:lpstr>Black &amp; Scholes Theory!</vt:lpstr>
      <vt:lpstr>The guide slide</vt:lpstr>
      <vt:lpstr>FUTURE Value Question</vt:lpstr>
      <vt:lpstr>FUTURE Value answer</vt:lpstr>
      <vt:lpstr>Future Value</vt:lpstr>
      <vt:lpstr>FUTURE Value – The formula</vt:lpstr>
      <vt:lpstr>Arbitrage</vt:lpstr>
      <vt:lpstr>Expected return</vt:lpstr>
      <vt:lpstr>Expected return</vt:lpstr>
      <vt:lpstr>Stocks &amp; Shares</vt:lpstr>
      <vt:lpstr>Options – simple derivatives</vt:lpstr>
      <vt:lpstr>Payoff DIAGRAMS</vt:lpstr>
      <vt:lpstr>Statistical derivation of call price</vt:lpstr>
      <vt:lpstr>Forward Price statistics</vt:lpstr>
      <vt:lpstr>Call option value</vt:lpstr>
      <vt:lpstr>Black-Scholes formula</vt:lpstr>
      <vt:lpstr>A one year, call option on dih</vt:lpstr>
      <vt:lpstr>But …Why physicists in finance?</vt:lpstr>
      <vt:lpstr>The Derivative Zo0</vt:lpstr>
      <vt:lpstr>Philosophy!</vt:lpstr>
      <vt:lpstr>derivatives– The Good, …</vt:lpstr>
      <vt:lpstr>Derivatives– … and The Bad</vt:lpstr>
      <vt:lpstr>Quiz:  what is black-scholes?</vt:lpstr>
      <vt:lpstr>Quiz:  what is the expected return …</vt:lpstr>
      <vt:lpstr>Quiz:  what is a european put option?</vt:lpstr>
      <vt:lpstr>References &amp; tools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Maths &amp; Money A story of modern Finance</dc:title>
  <dc:creator>David</dc:creator>
  <cp:lastModifiedBy>David G Pollard</cp:lastModifiedBy>
  <cp:revision>185</cp:revision>
  <dcterms:modified xsi:type="dcterms:W3CDTF">2011-08-25T18:40:51Z</dcterms:modified>
</cp:coreProperties>
</file>