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m4a" ContentType="audio/unknown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77" r:id="rId4"/>
    <p:sldId id="287" r:id="rId5"/>
    <p:sldId id="285" r:id="rId6"/>
    <p:sldId id="259" r:id="rId7"/>
    <p:sldId id="281" r:id="rId8"/>
    <p:sldId id="263" r:id="rId9"/>
    <p:sldId id="264" r:id="rId10"/>
    <p:sldId id="295" r:id="rId11"/>
    <p:sldId id="278" r:id="rId12"/>
    <p:sldId id="276" r:id="rId13"/>
    <p:sldId id="260" r:id="rId14"/>
    <p:sldId id="286" r:id="rId15"/>
    <p:sldId id="280" r:id="rId16"/>
    <p:sldId id="283" r:id="rId17"/>
    <p:sldId id="284" r:id="rId18"/>
    <p:sldId id="292" r:id="rId19"/>
    <p:sldId id="261" r:id="rId20"/>
    <p:sldId id="297" r:id="rId21"/>
    <p:sldId id="294" r:id="rId22"/>
    <p:sldId id="282" r:id="rId23"/>
    <p:sldId id="296" r:id="rId24"/>
    <p:sldId id="267" r:id="rId25"/>
    <p:sldId id="298" r:id="rId26"/>
    <p:sldId id="293" r:id="rId27"/>
    <p:sldId id="273" r:id="rId28"/>
    <p:sldId id="275" r:id="rId29"/>
    <p:sldId id="299" r:id="rId30"/>
    <p:sldId id="269" r:id="rId31"/>
    <p:sldId id="288" r:id="rId32"/>
    <p:sldId id="272" r:id="rId33"/>
    <p:sldId id="268" r:id="rId34"/>
    <p:sldId id="289" r:id="rId35"/>
    <p:sldId id="290" r:id="rId36"/>
    <p:sldId id="291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12.emf"/><Relationship Id="rId1" Type="http://schemas.openxmlformats.org/officeDocument/2006/relationships/image" Target="../media/image37.w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39AFE-5D82-0E49-83FF-744E86673635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F161C-DB49-9B4E-A3C7-E1327FBB3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14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B7FD1-9CB6-044E-AC8C-5F8F810F72CA}" type="datetimeFigureOut">
              <a:rPr lang="en-US" smtClean="0"/>
              <a:t>8/23/2011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65830-2542-D94E-976B-7B6F867ED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412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x-none" b="0" i="0" u="none" dirty="0" smtClean="0"/>
              <a:t>What to do with the cash?  A story of risk and return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Remember … it’s not a </a:t>
            </a:r>
            <a:r>
              <a:rPr lang="en-GB" dirty="0" err="1" smtClean="0"/>
              <a:t>nansee</a:t>
            </a:r>
            <a:r>
              <a:rPr lang="en-GB" baseline="0" dirty="0" smtClean="0"/>
              <a:t> story!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5830-2542-D94E-976B-7B6F867ED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04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 don’t want to come over all biblical but … what kind</a:t>
            </a:r>
            <a:r>
              <a:rPr lang="en-GB" baseline="0" dirty="0" smtClean="0"/>
              <a:t> of maths is this?!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5830-2542-D94E-976B-7B6F867ED3B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Aunt Ada’s TED stockings as an element of demand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65830-2542-D94E-976B-7B6F867ED3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4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897F-E8FE-6646-A656-DDD528616B2C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ACBCF-02C0-4D43-A15F-FAF0C60B4DB9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F814-728D-6841-95C1-ACF0352ECA73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C31DA-27D0-BA4F-AE7E-7401417BD03C}" type="datetime1">
              <a:rPr lang="en-GB" smtClean="0"/>
              <a:t>23/08/2011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AFD09-86FD-F34F-B2F5-2FE7B79F3CCD}" type="datetime1">
              <a:rPr lang="en-GB" smtClean="0"/>
              <a:t>23/08/2011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2CD6-CB4D-CA40-A1CF-856E902CD9B1}" type="datetime1">
              <a:rPr lang="en-GB" smtClean="0"/>
              <a:t>23/08/2011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B6A8-2DE3-9D46-AFBE-5DCC3043FC3D}" type="datetime1">
              <a:rPr lang="en-GB" smtClean="0"/>
              <a:t>23/08/2011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93E5-5B42-1C45-8CF4-4FD3914CB4B9}" type="datetime1">
              <a:rPr lang="en-GB" smtClean="0"/>
              <a:t>23/08/2011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D5634-894F-4342-91EB-1D2BEE3C740A}" type="datetime1">
              <a:rPr lang="en-GB" smtClean="0"/>
              <a:t>23/08/2011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FD1A7-42DF-984C-9938-6BBE9CB7BFF6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F38CD-59C6-584D-8451-F7F482329BEA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191E39D-BE6E-7C4B-A126-FCA80EEC7A6D}" type="datetime1">
              <a:rPr lang="en-GB" smtClean="0"/>
              <a:t>23/08/2011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audio" Target="../media/media1.m4a"/><Relationship Id="rId7" Type="http://schemas.openxmlformats.org/officeDocument/2006/relationships/oleObject" Target="../embeddings/oleObject3.bin"/><Relationship Id="rId2" Type="http://schemas.microsoft.com/office/2007/relationships/media" Target="../media/media1.m4a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emf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audio" Target="../media/media2.m4a"/><Relationship Id="rId7" Type="http://schemas.openxmlformats.org/officeDocument/2006/relationships/oleObject" Target="../embeddings/oleObject10.bin"/><Relationship Id="rId2" Type="http://schemas.microsoft.com/office/2007/relationships/media" Target="../media/media2.m4a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wmf"/><Relationship Id="rId11" Type="http://schemas.openxmlformats.org/officeDocument/2006/relationships/image" Target="../media/image34.jpe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33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9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0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2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7.jpeg"/><Relationship Id="rId4" Type="http://schemas.openxmlformats.org/officeDocument/2006/relationships/image" Target="../media/image4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x-none" b="0" i="0" u="none" dirty="0" smtClean="0"/>
              <a:t>Maths</a:t>
            </a:r>
            <a:r>
              <a:rPr lang="en-GB" b="0" i="0" u="none" dirty="0" smtClean="0"/>
              <a:t>, </a:t>
            </a:r>
            <a:r>
              <a:rPr lang="x-none" b="0" i="0" u="none" dirty="0" smtClean="0"/>
              <a:t>Money </a:t>
            </a:r>
            <a:r>
              <a:rPr lang="en-GB" b="0" i="0" u="none" dirty="0" smtClean="0"/>
              <a:t>&amp; Markowitz</a:t>
            </a:r>
            <a:endParaRPr lang="x-none" b="0" i="0" u="none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302925" y="3600450"/>
            <a:ext cx="453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    A story of risk and return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75099" y="6365965"/>
            <a:ext cx="1876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by David Pollard</a:t>
            </a:r>
            <a:endParaRPr lang="en-US" sz="14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dirty="0" smtClean="0"/>
              <a:t>I</a:t>
            </a:r>
            <a:r>
              <a:rPr lang="x-none" b="0" i="0" u="none" dirty="0" smtClean="0"/>
              <a:t>nvestment</a:t>
            </a:r>
            <a:r>
              <a:rPr lang="en-GB" b="0" i="0" u="none" dirty="0" smtClean="0"/>
              <a:t>, the preliminaries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b="0" i="0" u="none" dirty="0" smtClean="0"/>
              <a:t>Before considering investments in financial instruments …</a:t>
            </a:r>
            <a:endParaRPr lang="x-none" b="0" i="0" u="none" dirty="0" smtClean="0"/>
          </a:p>
          <a:p>
            <a:pPr lvl="1"/>
            <a:r>
              <a:rPr lang="x-none" b="0" i="0" u="none" dirty="0" smtClean="0"/>
              <a:t>Pay down debt</a:t>
            </a:r>
            <a:endParaRPr lang="en-GB" b="0" i="0" u="none" dirty="0" smtClean="0"/>
          </a:p>
          <a:p>
            <a:pPr lvl="2"/>
            <a:r>
              <a:rPr lang="en-GB" dirty="0"/>
              <a:t>P</a:t>
            </a:r>
            <a:r>
              <a:rPr lang="en-GB" dirty="0" smtClean="0"/>
              <a:t>ersonal loans, credit cards etc.</a:t>
            </a:r>
          </a:p>
          <a:p>
            <a:pPr lvl="2"/>
            <a:r>
              <a:rPr lang="en-GB" b="0" i="0" u="none" dirty="0" smtClean="0"/>
              <a:t>Loan rates often higher than average investment returns</a:t>
            </a:r>
            <a:endParaRPr lang="x-none" b="0" i="0" u="none" dirty="0" smtClean="0"/>
          </a:p>
          <a:p>
            <a:pPr lvl="1"/>
            <a:r>
              <a:rPr lang="x-none" b="0" i="0" u="none" dirty="0" smtClean="0"/>
              <a:t>Mortgage under control</a:t>
            </a:r>
            <a:r>
              <a:rPr lang="en-GB" b="0" i="0" u="none" dirty="0" smtClean="0"/>
              <a:t> </a:t>
            </a:r>
          </a:p>
          <a:p>
            <a:pPr lvl="2"/>
            <a:r>
              <a:rPr lang="en-GB" dirty="0" smtClean="0"/>
              <a:t>… or paid off</a:t>
            </a:r>
          </a:p>
          <a:p>
            <a:pPr lvl="2"/>
            <a:r>
              <a:rPr lang="en-GB" b="0" i="0" u="none" dirty="0" smtClean="0"/>
              <a:t>Mortgage rates are lower but loan sizes large and so are risks</a:t>
            </a:r>
            <a:endParaRPr lang="x-none" b="0" i="0" u="none" dirty="0" smtClean="0"/>
          </a:p>
          <a:p>
            <a:pPr lvl="1"/>
            <a:r>
              <a:rPr lang="en-GB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Remember</a:t>
            </a:r>
          </a:p>
          <a:p>
            <a:pPr lvl="2"/>
            <a:r>
              <a:rPr lang="en-GB" dirty="0" smtClean="0"/>
              <a:t>Investments in markets </a:t>
            </a:r>
            <a:r>
              <a:rPr lang="en-GB" b="1" u="sng" dirty="0" smtClean="0"/>
              <a:t>really do</a:t>
            </a:r>
            <a:r>
              <a:rPr lang="en-GB" dirty="0" smtClean="0"/>
              <a:t> go down as well as up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The investment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b="0" i="0" u="none" dirty="0" smtClean="0"/>
              <a:t>We have GYD $10M available for investment</a:t>
            </a:r>
          </a:p>
          <a:p>
            <a:pPr lvl="0"/>
            <a:r>
              <a:rPr lang="en-GB" b="0" dirty="0" smtClean="0"/>
              <a:t>Question:  </a:t>
            </a:r>
            <a:r>
              <a:rPr lang="en-GB" b="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W</a:t>
            </a:r>
            <a:r>
              <a:rPr lang="en-GB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hat to do with it?</a:t>
            </a:r>
            <a:endParaRPr lang="x-none" b="0" i="0" u="none" dirty="0" smtClean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lvl="1"/>
            <a:r>
              <a:rPr lang="en-GB" dirty="0" smtClean="0"/>
              <a:t>Deposit on the </a:t>
            </a:r>
            <a:r>
              <a:rPr lang="x-none" dirty="0" smtClean="0"/>
              <a:t>Bank</a:t>
            </a:r>
            <a:endParaRPr lang="en-GB" dirty="0" smtClean="0"/>
          </a:p>
          <a:p>
            <a:pPr lvl="2"/>
            <a:r>
              <a:rPr lang="en-GB" dirty="0" smtClean="0"/>
              <a:t>Safe but do we get much interest?</a:t>
            </a:r>
            <a:endParaRPr lang="x-none" dirty="0"/>
          </a:p>
          <a:p>
            <a:pPr lvl="1"/>
            <a:r>
              <a:rPr lang="x-none" dirty="0"/>
              <a:t>Under the mattress</a:t>
            </a:r>
          </a:p>
          <a:p>
            <a:pPr lvl="2"/>
            <a:r>
              <a:rPr lang="en-GB" dirty="0" smtClean="0"/>
              <a:t>Less safe than a Bank</a:t>
            </a:r>
            <a:endParaRPr lang="en-GB" dirty="0" smtClean="0"/>
          </a:p>
          <a:p>
            <a:pPr lvl="2"/>
            <a:r>
              <a:rPr lang="x-none" dirty="0" smtClean="0"/>
              <a:t>Inflation</a:t>
            </a:r>
            <a:r>
              <a:rPr lang="en-GB" dirty="0" smtClean="0"/>
              <a:t> will erode its value</a:t>
            </a:r>
          </a:p>
          <a:p>
            <a:pPr lvl="3"/>
            <a:r>
              <a:rPr lang="en-GB" dirty="0" smtClean="0"/>
              <a:t>No interest being earned to compensate</a:t>
            </a:r>
            <a:endParaRPr lang="x-none" dirty="0"/>
          </a:p>
          <a:p>
            <a:pPr lvl="1"/>
            <a:r>
              <a:rPr lang="x-none" dirty="0"/>
              <a:t>Buy stocks / companies</a:t>
            </a:r>
          </a:p>
          <a:p>
            <a:pPr lvl="2"/>
            <a:r>
              <a:rPr lang="x-none" dirty="0"/>
              <a:t>Hot </a:t>
            </a:r>
            <a:r>
              <a:rPr lang="x-none" dirty="0" smtClean="0"/>
              <a:t>Tip</a:t>
            </a:r>
            <a:endParaRPr lang="x-none" dirty="0"/>
          </a:p>
          <a:p>
            <a:pPr lvl="3"/>
            <a:r>
              <a:rPr lang="x-none" dirty="0"/>
              <a:t>Insider </a:t>
            </a:r>
            <a:r>
              <a:rPr lang="x-none" dirty="0" smtClean="0"/>
              <a:t>trading</a:t>
            </a:r>
            <a:r>
              <a:rPr lang="en-GB" dirty="0" smtClean="0"/>
              <a:t> -- </a:t>
            </a:r>
            <a:r>
              <a:rPr lang="x-none" b="1" i="1" dirty="0" smtClean="0">
                <a:solidFill>
                  <a:srgbClr val="FF0000"/>
                </a:solidFill>
              </a:rPr>
              <a:t>Beware</a:t>
            </a:r>
            <a:r>
              <a:rPr lang="x-none" b="1" i="1" dirty="0">
                <a:solidFill>
                  <a:srgbClr val="FF0000"/>
                </a:solidFill>
              </a:rPr>
              <a:t>!</a:t>
            </a:r>
          </a:p>
          <a:p>
            <a:pPr lvl="2"/>
            <a:r>
              <a:rPr lang="x-none" dirty="0"/>
              <a:t>Fundamental </a:t>
            </a:r>
            <a:r>
              <a:rPr lang="x-none" dirty="0" smtClean="0"/>
              <a:t>analysis</a:t>
            </a:r>
            <a:r>
              <a:rPr lang="en-GB" dirty="0" smtClean="0"/>
              <a:t> of corporate value from accounts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772139" y="1677877"/>
            <a:ext cx="2627790" cy="1748901"/>
            <a:chOff x="2902998" y="4607511"/>
            <a:chExt cx="2627790" cy="1748901"/>
          </a:xfrm>
        </p:grpSpPr>
        <p:sp>
          <p:nvSpPr>
            <p:cNvPr id="6" name="32-Point Star 5"/>
            <p:cNvSpPr/>
            <p:nvPr/>
          </p:nvSpPr>
          <p:spPr>
            <a:xfrm>
              <a:off x="2902998" y="4607511"/>
              <a:ext cx="2627790" cy="1748901"/>
            </a:xfrm>
            <a:prstGeom prst="star32">
              <a:avLst/>
            </a:prstGeom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4384" y="5048706"/>
              <a:ext cx="13050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i="1" dirty="0" smtClean="0">
                  <a:solidFill>
                    <a:srgbClr val="002060"/>
                  </a:solidFill>
                </a:rPr>
                <a:t>Take Quants’ approach to Investment</a:t>
              </a:r>
              <a:endParaRPr lang="en-GB" sz="1600" b="1" i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0680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guide slide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Markowitz and the Investment </a:t>
            </a:r>
            <a:r>
              <a:rPr lang="en-GB" sz="2000" dirty="0" smtClean="0"/>
              <a:t>problem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Return and Risk</a:t>
            </a:r>
            <a:endParaRPr lang="en-GB" sz="200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Market </a:t>
            </a:r>
            <a:r>
              <a:rPr lang="en-GB" sz="2000" dirty="0" smtClean="0"/>
              <a:t>anatomy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Modern Portfolio Theory </a:t>
            </a:r>
            <a:r>
              <a:rPr lang="en-GB" sz="2000" dirty="0" smtClean="0"/>
              <a:t>and the GASCI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2000" dirty="0" smtClean="0"/>
              <a:t>More Philosophy!</a:t>
            </a:r>
            <a:endParaRPr lang="en-GB" sz="2000" dirty="0" smtClean="0"/>
          </a:p>
          <a:p>
            <a:pPr lvl="2"/>
            <a:r>
              <a:rPr lang="en-GB" sz="2000" dirty="0"/>
              <a:t> </a:t>
            </a:r>
            <a:r>
              <a:rPr lang="en-GB" sz="2000" dirty="0" smtClean="0"/>
              <a:t>The ‘Haslyn Parris’ problem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16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Harry </a:t>
            </a:r>
            <a:r>
              <a:rPr lang="en-GB" dirty="0" err="1" smtClean="0"/>
              <a:t>markowitz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American Economist born 1927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University of Chicago B.A. (Physics, Philosophy), PhD (Economics)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Theory of portfolio selection under uncertainty, 1952</a:t>
            </a:r>
          </a:p>
          <a:p>
            <a:pPr lvl="2"/>
            <a:r>
              <a:rPr lang="en-GB" dirty="0"/>
              <a:t> </a:t>
            </a:r>
            <a:r>
              <a:rPr lang="en-GB" dirty="0" smtClean="0"/>
              <a:t>Previous approaches hadn’t incorporated effects of risk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Developed theory identifying the optimal portfolio 1952 - 56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dirty="0" smtClean="0"/>
              <a:t>Nobel </a:t>
            </a:r>
            <a:r>
              <a:rPr lang="en-GB" dirty="0"/>
              <a:t>prize winner in Economics 1990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Markowitz_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026" y="3774546"/>
            <a:ext cx="1083320" cy="165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94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Markowitz’s insight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Return</a:t>
            </a:r>
            <a:r>
              <a:rPr lang="en-GB" b="0" i="0" u="none" dirty="0" smtClean="0"/>
              <a:t> is good…</a:t>
            </a:r>
          </a:p>
          <a:p>
            <a:pPr lvl="2"/>
            <a:r>
              <a:rPr lang="en-GB" dirty="0" smtClean="0"/>
              <a:t>… but </a:t>
            </a:r>
            <a:r>
              <a:rPr lang="en-GB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Risk</a:t>
            </a:r>
            <a:r>
              <a:rPr lang="en-GB" dirty="0" smtClean="0"/>
              <a:t> is bad</a:t>
            </a:r>
          </a:p>
          <a:p>
            <a:pPr lvl="2"/>
            <a:r>
              <a:rPr lang="en-GB" dirty="0" smtClean="0"/>
              <a:t>Must n</a:t>
            </a:r>
            <a:r>
              <a:rPr lang="en-GB" b="0" i="0" u="none" dirty="0" smtClean="0"/>
              <a:t>ot only </a:t>
            </a:r>
            <a:r>
              <a:rPr lang="en-GB" b="0" i="0" u="sng" dirty="0" smtClean="0"/>
              <a:t>maximise Return </a:t>
            </a:r>
            <a:r>
              <a:rPr lang="en-GB" b="0" i="0" u="none" dirty="0" smtClean="0"/>
              <a:t>but </a:t>
            </a:r>
            <a:r>
              <a:rPr lang="en-GB" b="0" i="0" u="none" dirty="0" smtClean="0"/>
              <a:t>also </a:t>
            </a:r>
            <a:r>
              <a:rPr lang="en-GB" b="0" i="0" u="sng" dirty="0" smtClean="0"/>
              <a:t>minimise Risk</a:t>
            </a:r>
          </a:p>
          <a:p>
            <a:pPr lvl="3"/>
            <a:r>
              <a:rPr lang="en-GB" i="1" dirty="0"/>
              <a:t>D</a:t>
            </a:r>
            <a:r>
              <a:rPr lang="en-GB" b="0" i="1" u="none" dirty="0" smtClean="0"/>
              <a:t>iversification of holdings amongst many assets can reduce risk</a:t>
            </a:r>
          </a:p>
          <a:p>
            <a:pPr lvl="3"/>
            <a:r>
              <a:rPr lang="en-GB" i="1" dirty="0" smtClean="0"/>
              <a:t>Leads to mathematical optimisation</a:t>
            </a:r>
          </a:p>
          <a:p>
            <a:pPr lvl="2"/>
            <a:r>
              <a:rPr lang="en-GB" dirty="0" smtClean="0"/>
              <a:t>The birth of Modern </a:t>
            </a:r>
            <a:r>
              <a:rPr lang="x-none" b="0" i="0" u="none" dirty="0" smtClean="0"/>
              <a:t>Portfolio Theory (MPT)</a:t>
            </a:r>
          </a:p>
          <a:p>
            <a:pPr lvl="3"/>
            <a:r>
              <a:rPr lang="x-none" b="0" i="1" u="none" dirty="0" smtClean="0"/>
              <a:t>Markowitz</a:t>
            </a:r>
            <a:r>
              <a:rPr lang="en-GB" b="0" i="1" u="none" dirty="0" smtClean="0"/>
              <a:t> didn’t like the name, he claimed there was nothing particularly </a:t>
            </a:r>
            <a:r>
              <a:rPr lang="en-GB" i="1" dirty="0"/>
              <a:t>m</a:t>
            </a:r>
            <a:r>
              <a:rPr lang="en-GB" b="0" i="1" dirty="0" smtClean="0"/>
              <a:t>odern</a:t>
            </a:r>
            <a:r>
              <a:rPr lang="en-GB" b="0" i="1" u="none" dirty="0" smtClean="0"/>
              <a:t> about it!</a:t>
            </a:r>
            <a:endParaRPr lang="x-none" b="0" i="1" u="none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92" y="3690057"/>
            <a:ext cx="3710042" cy="238921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Risk &amp; Return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4271" r="-14271"/>
          <a:stretch>
            <a:fillRect/>
          </a:stretch>
        </p:blipFill>
        <p:spPr>
          <a:xfrm>
            <a:off x="822960" y="1100629"/>
            <a:ext cx="7300108" cy="34747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7</a:t>
            </a:fld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2454330" y="3026978"/>
            <a:ext cx="1473205" cy="684899"/>
          </a:xfrm>
          <a:prstGeom prst="cloudCallout">
            <a:avLst>
              <a:gd name="adj1" fmla="val 68608"/>
              <a:gd name="adj2" fmla="val 13422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Markowitz, higher returns </a:t>
            </a:r>
            <a:r>
              <a:rPr lang="en-US" sz="1000" dirty="0" err="1" smtClean="0"/>
              <a:t>lessrisk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1118586" y="4705164"/>
            <a:ext cx="728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/>
              <a:t>Guyana Association of Securities Companies and Intermediaries Inc.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539657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Return</a:t>
            </a:r>
            <a:r>
              <a:rPr lang="en-GB" b="0" i="0" u="none" dirty="0" smtClean="0"/>
              <a:t>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b="0" i="0" u="none" dirty="0" smtClean="0"/>
              <a:t>Total </a:t>
            </a:r>
            <a:r>
              <a:rPr lang="x-none" b="0" i="0" u="none" dirty="0" smtClean="0"/>
              <a:t>Return</a:t>
            </a:r>
            <a:r>
              <a:rPr lang="en-GB" b="0" i="0" u="none" dirty="0" smtClean="0"/>
              <a:t> for Stocks &amp; Shares has 2 contributions</a:t>
            </a:r>
            <a:endParaRPr lang="x-none" b="0" i="0" u="none" dirty="0" smtClean="0"/>
          </a:p>
          <a:p>
            <a:pPr lvl="1"/>
            <a:r>
              <a:rPr lang="x-none" b="0" i="0" u="none" dirty="0" smtClean="0"/>
              <a:t>Price return</a:t>
            </a:r>
          </a:p>
          <a:p>
            <a:pPr lvl="1"/>
            <a:r>
              <a:rPr lang="x-none" b="0" i="0" u="none" dirty="0" smtClean="0"/>
              <a:t>Dividend income</a:t>
            </a:r>
            <a:endParaRPr lang="en-GB" b="0" i="0" u="none" dirty="0" smtClean="0"/>
          </a:p>
          <a:p>
            <a:pPr marL="0" lvl="1" indent="0">
              <a:buNone/>
            </a:pPr>
            <a:endParaRPr lang="en-GB" b="0" i="0" u="none" dirty="0" smtClean="0"/>
          </a:p>
          <a:p>
            <a:pPr marL="0" lvl="1" indent="0">
              <a:buNone/>
            </a:pPr>
            <a:r>
              <a:rPr lang="en-GB" dirty="0" smtClean="0"/>
              <a:t>Focus on Price Return</a:t>
            </a:r>
          </a:p>
          <a:p>
            <a:pPr lvl="1"/>
            <a:r>
              <a:rPr lang="en-GB" dirty="0" smtClean="0"/>
              <a:t>Let stock price at time </a:t>
            </a:r>
            <a:r>
              <a:rPr lang="en-GB" i="1" dirty="0" smtClean="0"/>
              <a:t>t</a:t>
            </a:r>
            <a:r>
              <a:rPr lang="en-GB" dirty="0" smtClean="0"/>
              <a:t> be </a:t>
            </a:r>
            <a:r>
              <a:rPr lang="en-GB" i="1" dirty="0" smtClean="0"/>
              <a:t>S</a:t>
            </a:r>
            <a:r>
              <a:rPr lang="en-GB" i="1" baseline="-25000" dirty="0" smtClean="0"/>
              <a:t>t</a:t>
            </a:r>
            <a:endParaRPr lang="en-GB" i="1" dirty="0"/>
          </a:p>
          <a:p>
            <a:pPr lvl="1"/>
            <a:endParaRPr lang="en-GB" dirty="0"/>
          </a:p>
          <a:p>
            <a:pPr lvl="1"/>
            <a:r>
              <a:rPr lang="en-GB" dirty="0" smtClean="0"/>
              <a:t>Remembering our Future </a:t>
            </a:r>
            <a:r>
              <a:rPr lang="en-GB" dirty="0"/>
              <a:t>V</a:t>
            </a:r>
            <a:r>
              <a:rPr lang="en-GB" dirty="0" smtClean="0"/>
              <a:t>alue formula we have</a:t>
            </a:r>
          </a:p>
          <a:p>
            <a:pPr marL="0" lvl="1" indent="0">
              <a:buNone/>
            </a:pPr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smtClean="0"/>
              <a:t>So the continuously compounded return </a:t>
            </a:r>
            <a:r>
              <a:rPr lang="en-GB" i="1" dirty="0" smtClean="0"/>
              <a:t>r</a:t>
            </a:r>
            <a:r>
              <a:rPr lang="en-GB" dirty="0" smtClean="0"/>
              <a:t> is</a:t>
            </a:r>
          </a:p>
          <a:p>
            <a:pPr lvl="1"/>
            <a:endParaRPr lang="en-GB" dirty="0" smtClean="0"/>
          </a:p>
          <a:p>
            <a:pPr marL="0" lvl="1" indent="0">
              <a:buNone/>
            </a:pPr>
            <a:r>
              <a:rPr lang="en-GB" dirty="0"/>
              <a:t>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260076"/>
              </p:ext>
            </p:extLst>
          </p:nvPr>
        </p:nvGraphicFramePr>
        <p:xfrm>
          <a:off x="2320427" y="3293034"/>
          <a:ext cx="1009265" cy="309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" name="Equation" r:id="rId3" imgW="787400" imgH="241300" progId="Equation.3">
                  <p:embed/>
                </p:oleObj>
              </mc:Choice>
              <mc:Fallback>
                <p:oleObj name="Equation" r:id="rId3" imgW="787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0427" y="3293034"/>
                        <a:ext cx="1009265" cy="309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125856"/>
              </p:ext>
            </p:extLst>
          </p:nvPr>
        </p:nvGraphicFramePr>
        <p:xfrm>
          <a:off x="2320427" y="4089675"/>
          <a:ext cx="2451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" name="Equation" r:id="rId5" imgW="2451100" imgH="482600" progId="Equation.3">
                  <p:embed/>
                </p:oleObj>
              </mc:Choice>
              <mc:Fallback>
                <p:oleObj name="Equation" r:id="rId5" imgW="2451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20427" y="4089675"/>
                        <a:ext cx="24511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53" y="3110091"/>
            <a:ext cx="2737857" cy="177200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Volatility &amp; risk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9</a:t>
            </a:fld>
            <a:endParaRPr lang="en-US"/>
          </a:p>
        </p:txBody>
      </p:sp>
      <p:pic>
        <p:nvPicPr>
          <p:cNvPr id="5" name="02 Blue Rondo a La Turk.m4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100" y="518230"/>
            <a:ext cx="582398" cy="582398"/>
          </a:xfrm>
          <a:prstGeom prst="rect">
            <a:avLst/>
          </a:prstGeom>
        </p:spPr>
      </p:pic>
      <p:pic>
        <p:nvPicPr>
          <p:cNvPr id="6" name="Picture 5" descr="AAPL_returns.pd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80" y="2925354"/>
            <a:ext cx="3085420" cy="2046233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22960" y="1112183"/>
            <a:ext cx="7520940" cy="3762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 smtClean="0">
                <a:effectLst/>
              </a:rPr>
              <a:t>We use Volatility to quantify Risk</a:t>
            </a:r>
          </a:p>
          <a:p>
            <a:pPr lvl="3"/>
            <a:r>
              <a:rPr lang="en-GB" sz="1400" dirty="0" smtClean="0"/>
              <a:t>Remember volatility from Black-Scholes formula</a:t>
            </a:r>
          </a:p>
          <a:p>
            <a:pPr lvl="2"/>
            <a:r>
              <a:rPr lang="en-GB" dirty="0"/>
              <a:t>D</a:t>
            </a:r>
            <a:r>
              <a:rPr lang="en-GB" dirty="0" smtClean="0"/>
              <a:t>aily, stock price returns are (almost) as likely to be positive as negative</a:t>
            </a:r>
          </a:p>
          <a:p>
            <a:pPr lvl="2"/>
            <a:r>
              <a:rPr lang="en-GB" dirty="0" smtClean="0"/>
              <a:t>Volatility is</a:t>
            </a:r>
          </a:p>
          <a:p>
            <a:pPr lvl="3"/>
            <a:r>
              <a:rPr lang="en-GB" dirty="0" smtClean="0"/>
              <a:t>Standard deviation of the (statistical) distribution of price returns</a:t>
            </a:r>
          </a:p>
          <a:p>
            <a:pPr lvl="3"/>
            <a:r>
              <a:rPr lang="en-GB" dirty="0" smtClean="0"/>
              <a:t>A measure of the range of price return fluctuations</a:t>
            </a:r>
          </a:p>
          <a:p>
            <a:pPr lvl="3"/>
            <a:r>
              <a:rPr lang="en-GB" dirty="0" smtClean="0"/>
              <a:t>Symbol is sigma </a:t>
            </a:r>
            <a:r>
              <a:rPr lang="en-GB" dirty="0" err="1" smtClean="0"/>
              <a:t>σ</a:t>
            </a:r>
            <a:endParaRPr lang="en-GB" dirty="0" smtClean="0"/>
          </a:p>
          <a:p>
            <a:pPr lvl="3"/>
            <a:r>
              <a:rPr lang="en-GB" b="1" u="sng" dirty="0" smtClean="0"/>
              <a:t>Variance</a:t>
            </a:r>
            <a:r>
              <a:rPr lang="en-GB" dirty="0" smtClean="0"/>
              <a:t> is volatility squared σ</a:t>
            </a:r>
            <a:r>
              <a:rPr lang="en-GB" baseline="30000" dirty="0"/>
              <a:t>2</a:t>
            </a:r>
            <a:endParaRPr lang="en-GB" dirty="0" smtClean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011080"/>
              </p:ext>
            </p:extLst>
          </p:nvPr>
        </p:nvGraphicFramePr>
        <p:xfrm>
          <a:off x="1551112" y="3559274"/>
          <a:ext cx="2266285" cy="139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Equation" r:id="rId7" imgW="1816100" imgH="1117600" progId="Equation.3">
                  <p:embed/>
                </p:oleObj>
              </mc:Choice>
              <mc:Fallback>
                <p:oleObj name="Equation" r:id="rId7" imgW="1816100" imgH="1117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51112" y="3559274"/>
                        <a:ext cx="2266285" cy="139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>
            <a:off x="6471821" y="4190260"/>
            <a:ext cx="248575" cy="45719"/>
          </a:xfrm>
          <a:prstGeom prst="rightArrow">
            <a:avLst/>
          </a:prstGeom>
          <a:solidFill>
            <a:srgbClr val="0070C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loud Callout 9"/>
          <p:cNvSpPr/>
          <p:nvPr/>
        </p:nvSpPr>
        <p:spPr>
          <a:xfrm>
            <a:off x="6927833" y="3263571"/>
            <a:ext cx="1473205" cy="684899"/>
          </a:xfrm>
          <a:prstGeom prst="cloudCallout">
            <a:avLst>
              <a:gd name="adj1" fmla="val -69992"/>
              <a:gd name="adj2" fmla="val 7693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Volatility (</a:t>
            </a:r>
            <a:r>
              <a:rPr lang="en-US" sz="1000" dirty="0" smtClean="0">
                <a:sym typeface="Symbol"/>
              </a:rPr>
              <a:t>) </a:t>
            </a:r>
            <a:r>
              <a:rPr lang="en-US" sz="1000" dirty="0" smtClean="0"/>
              <a:t>measures width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Computing Volatility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10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22960" y="1112183"/>
            <a:ext cx="7520940" cy="4021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 smtClean="0"/>
              <a:t>A w</a:t>
            </a:r>
            <a:r>
              <a:rPr lang="en-GB" dirty="0" smtClean="0">
                <a:effectLst/>
              </a:rPr>
              <a:t>orked example (DIH, June 09)</a:t>
            </a:r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r>
              <a:rPr lang="en-GB" sz="1400" dirty="0" smtClean="0"/>
              <a:t>Number of returns (</a:t>
            </a:r>
            <a:r>
              <a:rPr lang="en-GB" sz="1400" i="1" dirty="0" smtClean="0"/>
              <a:t>N</a:t>
            </a:r>
            <a:r>
              <a:rPr lang="en-GB" sz="1400" dirty="0" smtClean="0"/>
              <a:t>) = 6</a:t>
            </a:r>
          </a:p>
          <a:p>
            <a:pPr lvl="2"/>
            <a:r>
              <a:rPr lang="en-GB" sz="1400" dirty="0" smtClean="0"/>
              <a:t>Average Daily return = -0.002279</a:t>
            </a:r>
          </a:p>
          <a:p>
            <a:pPr lvl="2"/>
            <a:r>
              <a:rPr lang="en-GB" sz="1400" dirty="0" smtClean="0"/>
              <a:t>Daily variance = 6.2e-5  = (Sum of last column)/(</a:t>
            </a:r>
            <a:r>
              <a:rPr lang="en-GB" sz="1400" i="1" dirty="0" smtClean="0"/>
              <a:t>N-1</a:t>
            </a:r>
            <a:r>
              <a:rPr lang="en-GB" sz="1400" dirty="0" smtClean="0"/>
              <a:t>)</a:t>
            </a:r>
          </a:p>
          <a:p>
            <a:pPr lvl="2"/>
            <a:r>
              <a:rPr lang="en-GB" sz="1400" dirty="0" smtClean="0"/>
              <a:t>Daily volatility = SQRT(Daily variance) = 0.00787</a:t>
            </a:r>
          </a:p>
          <a:p>
            <a:pPr lvl="2"/>
            <a:r>
              <a:rPr lang="en-GB" b="1" dirty="0" smtClean="0"/>
              <a:t>Annualised Volatility = SQRT(365)*Daily Volatility = 15%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936979"/>
              </p:ext>
            </p:extLst>
          </p:nvPr>
        </p:nvGraphicFramePr>
        <p:xfrm>
          <a:off x="6448145" y="1765426"/>
          <a:ext cx="18161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Equation" r:id="rId3" imgW="1816100" imgH="1117600" progId="Equation.3">
                  <p:embed/>
                </p:oleObj>
              </mc:Choice>
              <mc:Fallback>
                <p:oleObj name="Equation" r:id="rId3" imgW="1816100" imgH="1117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8145" y="1765426"/>
                        <a:ext cx="1816100" cy="1117600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653707"/>
              </p:ext>
            </p:extLst>
          </p:nvPr>
        </p:nvGraphicFramePr>
        <p:xfrm>
          <a:off x="1364202" y="1507971"/>
          <a:ext cx="4291728" cy="2072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932"/>
                <a:gridCol w="1072932"/>
                <a:gridCol w="1072932"/>
                <a:gridCol w="1072932"/>
              </a:tblGrid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Date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Price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Return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(R-</a:t>
                      </a:r>
                      <a:r>
                        <a:rPr lang="en-GB" sz="1000" dirty="0" err="1" smtClean="0"/>
                        <a:t>Ravg</a:t>
                      </a:r>
                      <a:r>
                        <a:rPr lang="en-GB" sz="1000" dirty="0" smtClean="0"/>
                        <a:t>)^2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25/05/09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11.0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01/06/09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10.0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-0.01361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.00013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08/06/09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10.8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0.01099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.00018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15/06/09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10.7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-0.00133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8.8e-7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22/06/09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10.5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-0.00269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1.8e-7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29/06/09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10.3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-0.00274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2.3e-7</a:t>
                      </a:r>
                      <a:endParaRPr lang="en-GB" sz="1000" dirty="0"/>
                    </a:p>
                  </a:txBody>
                  <a:tcPr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08/07/09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10.0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-0.00422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3.8e-6</a:t>
                      </a:r>
                      <a:endParaRPr lang="en-GB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778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Benefits of </a:t>
            </a:r>
            <a:r>
              <a:rPr lang="x-none" b="0" i="0" u="none" dirty="0" smtClean="0"/>
              <a:t>Diversification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053194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Suppose we hold 2 assets X and Y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Return at time </a:t>
            </a:r>
            <a:r>
              <a:rPr lang="en-GB" b="0" i="1" dirty="0" smtClean="0"/>
              <a:t>t</a:t>
            </a:r>
            <a:r>
              <a:rPr lang="en-GB" b="0" dirty="0" smtClean="0"/>
              <a:t> is 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Average return is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What is the Variance of this 2-asset portfolio?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Correlation determines diversification</a:t>
            </a:r>
          </a:p>
          <a:p>
            <a:pPr lvl="2">
              <a:buFont typeface="Wingdings" charset="2"/>
              <a:buChar char="§"/>
            </a:pPr>
            <a:r>
              <a:rPr lang="en-GB" b="0" dirty="0" smtClean="0"/>
              <a:t>For example if  </a:t>
            </a:r>
            <a:r>
              <a:rPr lang="en-GB" b="0" i="1" dirty="0" err="1" smtClean="0"/>
              <a:t>σ</a:t>
            </a:r>
            <a:r>
              <a:rPr lang="en-GB" b="0" i="1" baseline="-25000" dirty="0" err="1" smtClean="0"/>
              <a:t>x</a:t>
            </a:r>
            <a:r>
              <a:rPr lang="en-GB" b="0" i="1" dirty="0" smtClean="0"/>
              <a:t> = </a:t>
            </a:r>
            <a:r>
              <a:rPr lang="en-GB" b="0" i="1" dirty="0" err="1" smtClean="0"/>
              <a:t>σ</a:t>
            </a:r>
            <a:r>
              <a:rPr lang="en-GB" b="0" i="1" baseline="-25000" dirty="0" err="1" smtClean="0"/>
              <a:t>y</a:t>
            </a:r>
            <a:r>
              <a:rPr lang="en-GB" b="0" i="1" dirty="0" smtClean="0"/>
              <a:t> </a:t>
            </a:r>
            <a:r>
              <a:rPr lang="en-GB" b="0" dirty="0" smtClean="0"/>
              <a:t>and </a:t>
            </a:r>
            <a:r>
              <a:rPr lang="en-GB" b="0" i="1" dirty="0" err="1" smtClean="0"/>
              <a:t>ρ</a:t>
            </a:r>
            <a:r>
              <a:rPr lang="en-GB" b="0" i="1" baseline="-25000" dirty="0" err="1" smtClean="0"/>
              <a:t>xy</a:t>
            </a:r>
            <a:r>
              <a:rPr lang="en-GB" b="0" i="1" dirty="0" smtClean="0"/>
              <a:t> = -1 </a:t>
            </a:r>
            <a:r>
              <a:rPr lang="en-GB" b="0" dirty="0" smtClean="0"/>
              <a:t>the portfolio is </a:t>
            </a:r>
            <a:r>
              <a:rPr lang="en-GB" u="sng" dirty="0" smtClean="0"/>
              <a:t>riskless</a:t>
            </a:r>
            <a:r>
              <a:rPr lang="en-GB" b="0" dirty="0" smtClean="0"/>
              <a:t>!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i="0" dirty="0" smtClean="0"/>
              <a:t>‘Clever’ portfolio construction gives us a return without risk!</a:t>
            </a:r>
            <a:endParaRPr lang="x-none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078169"/>
              </p:ext>
            </p:extLst>
          </p:nvPr>
        </p:nvGraphicFramePr>
        <p:xfrm>
          <a:off x="3268613" y="1448359"/>
          <a:ext cx="820382" cy="273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" name="Equation" r:id="rId3" imgW="647700" imgH="215900" progId="Equation.3">
                  <p:embed/>
                </p:oleObj>
              </mc:Choice>
              <mc:Fallback>
                <p:oleObj name="Equation" r:id="rId3" imgW="647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8613" y="1448359"/>
                        <a:ext cx="820382" cy="273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60937"/>
              </p:ext>
            </p:extLst>
          </p:nvPr>
        </p:nvGraphicFramePr>
        <p:xfrm>
          <a:off x="3268613" y="1979767"/>
          <a:ext cx="1611984" cy="452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" name="Equation" r:id="rId5" imgW="1536700" imgH="431800" progId="Equation.3">
                  <p:embed/>
                </p:oleObj>
              </mc:Choice>
              <mc:Fallback>
                <p:oleObj name="Equation" r:id="rId5" imgW="1536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8613" y="1979767"/>
                        <a:ext cx="1611984" cy="452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800618"/>
              </p:ext>
            </p:extLst>
          </p:nvPr>
        </p:nvGraphicFramePr>
        <p:xfrm>
          <a:off x="3268613" y="3078514"/>
          <a:ext cx="268128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" name="Equation" r:id="rId7" imgW="2463800" imgH="952500" progId="Equation.3">
                  <p:embed/>
                </p:oleObj>
              </mc:Choice>
              <mc:Fallback>
                <p:oleObj name="Equation" r:id="rId7" imgW="2463800" imgH="952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68613" y="3078514"/>
                        <a:ext cx="2681288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4972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GreatCrash.pdf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" b="646"/>
          <a:stretch>
            <a:fillRect/>
          </a:stretch>
        </p:blipFill>
        <p:spPr>
          <a:xfrm>
            <a:off x="822325" y="1029263"/>
            <a:ext cx="3200400" cy="2182812"/>
          </a:xfrm>
          <a:solidFill>
            <a:schemeClr val="bg1">
              <a:lumMod val="85000"/>
            </a:schemeClr>
          </a:solidFill>
        </p:spPr>
      </p:pic>
      <p:pic>
        <p:nvPicPr>
          <p:cNvPr id="8" name="Content Placeholder 7" descr="TheGFC.pdf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r="873"/>
          <a:stretch>
            <a:fillRect/>
          </a:stretch>
        </p:blipFill>
        <p:spPr>
          <a:xfrm>
            <a:off x="4700588" y="1029263"/>
            <a:ext cx="3200400" cy="2182812"/>
          </a:xfrm>
          <a:solidFill>
            <a:schemeClr val="bg1">
              <a:lumMod val="85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Stock price stories</a:t>
            </a:r>
            <a:endParaRPr lang="x-none" b="0" i="0" u="none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822960" y="3432623"/>
            <a:ext cx="3200400" cy="2182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3448206"/>
            <a:ext cx="3127611" cy="21828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0" name="Content Placeholder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8" y="3448206"/>
            <a:ext cx="3200400" cy="22113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21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Stock Exchange</a:t>
            </a:r>
            <a:r>
              <a:rPr lang="en-GB" b="0" i="0" u="none" dirty="0" smtClean="0"/>
              <a:t>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Major Equities are traded on Stock Exchanges</a:t>
            </a: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x-none" b="0" i="0" u="none" dirty="0" smtClean="0"/>
              <a:t>Buyer / Sellers</a:t>
            </a:r>
          </a:p>
          <a:p>
            <a:pPr lvl="2">
              <a:buFont typeface="Wingdings" charset="2"/>
              <a:buChar char="§"/>
            </a:pPr>
            <a:r>
              <a:rPr lang="x-none" b="0" i="0" u="none" dirty="0" smtClean="0"/>
              <a:t>Opposite views!</a:t>
            </a:r>
            <a:endParaRPr lang="en-GB" b="0" i="0" u="none" dirty="0" smtClean="0"/>
          </a:p>
          <a:p>
            <a:pPr lvl="1">
              <a:buFont typeface="Wingdings" charset="2"/>
              <a:buChar char="§"/>
            </a:pPr>
            <a:r>
              <a:rPr lang="en-GB" dirty="0" smtClean="0"/>
              <a:t>The Market provides a mechanism to resolve opposing views</a:t>
            </a:r>
          </a:p>
          <a:p>
            <a:pPr lvl="2">
              <a:buFont typeface="Wingdings" charset="2"/>
              <a:buChar char="§"/>
            </a:pPr>
            <a:r>
              <a:rPr lang="en-GB" dirty="0"/>
              <a:t> </a:t>
            </a:r>
            <a:r>
              <a:rPr lang="en-GB" dirty="0" smtClean="0"/>
              <a:t>viz.  A way to find a price at which people who disagree can trade</a:t>
            </a:r>
            <a:endParaRPr lang="x-none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Buyers place ‘</a:t>
            </a:r>
            <a:r>
              <a:rPr lang="x-none" b="0" i="0" u="none" dirty="0" smtClean="0"/>
              <a:t>Bids</a:t>
            </a:r>
            <a:r>
              <a:rPr lang="en-GB" b="0" i="0" u="none" dirty="0" smtClean="0"/>
              <a:t>’ indicating willingness to </a:t>
            </a:r>
            <a:r>
              <a:rPr lang="en-GB" i="0" u="sng" dirty="0" smtClean="0"/>
              <a:t>buy</a:t>
            </a:r>
            <a:r>
              <a:rPr lang="en-GB" b="0" i="0" u="none" dirty="0" smtClean="0"/>
              <a:t> at a specified price</a:t>
            </a:r>
          </a:p>
          <a:p>
            <a:pPr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Sellers place ‘</a:t>
            </a:r>
            <a:r>
              <a:rPr lang="x-none" b="0" i="0" u="none" dirty="0" smtClean="0"/>
              <a:t>Offers</a:t>
            </a:r>
            <a:r>
              <a:rPr lang="en-GB" b="0" dirty="0"/>
              <a:t>’ indicating willingness to </a:t>
            </a:r>
            <a:r>
              <a:rPr lang="en-GB" u="sng" dirty="0" smtClean="0"/>
              <a:t>sell</a:t>
            </a:r>
            <a:r>
              <a:rPr lang="en-GB" b="0" dirty="0" smtClean="0"/>
              <a:t> at </a:t>
            </a:r>
            <a:r>
              <a:rPr lang="en-GB" b="0" dirty="0"/>
              <a:t>a specified </a:t>
            </a:r>
            <a:r>
              <a:rPr lang="en-GB" b="0" dirty="0" smtClean="0"/>
              <a:t>price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782" y="1097280"/>
            <a:ext cx="3903830" cy="3854966"/>
          </a:xfrm>
        </p:spPr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sz="1600" b="0" i="0" u="none" dirty="0" smtClean="0"/>
              <a:t>The ‘</a:t>
            </a:r>
            <a:r>
              <a:rPr lang="en-GB" sz="1600" i="0" u="none" dirty="0" smtClean="0"/>
              <a:t>Spread</a:t>
            </a:r>
            <a:r>
              <a:rPr lang="en-GB" sz="1600" b="0" i="0" u="none" dirty="0" smtClean="0"/>
              <a:t>’ = Best </a:t>
            </a:r>
            <a:r>
              <a:rPr lang="en-GB" sz="1600" b="0" i="0" u="none" dirty="0" smtClean="0"/>
              <a:t>offer – Best </a:t>
            </a:r>
            <a:r>
              <a:rPr lang="en-GB" sz="1600" b="0" i="0" u="none" dirty="0" smtClean="0"/>
              <a:t>Bid</a:t>
            </a:r>
            <a:endParaRPr lang="en-GB" sz="1600" b="0" i="0" u="none" dirty="0" smtClean="0"/>
          </a:p>
          <a:p>
            <a:pPr lvl="2">
              <a:buFont typeface="Wingdings" charset="2"/>
              <a:buChar char="§"/>
            </a:pPr>
            <a:r>
              <a:rPr lang="en-GB" sz="1100" dirty="0" smtClean="0"/>
              <a:t>A measure of liquidity</a:t>
            </a:r>
            <a:endParaRPr lang="en-GB" sz="1100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sz="1600" b="0" i="0" u="none" dirty="0" smtClean="0"/>
              <a:t>The ‘</a:t>
            </a:r>
            <a:r>
              <a:rPr lang="en-GB" sz="1600" i="0" u="none" dirty="0" smtClean="0"/>
              <a:t>Mid-price</a:t>
            </a:r>
            <a:r>
              <a:rPr lang="en-GB" sz="1600" b="0" i="0" u="none" dirty="0" smtClean="0"/>
              <a:t>’ is the average of the Best offer and Best Bid</a:t>
            </a:r>
            <a:endParaRPr lang="en-GB" sz="1600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sz="1600" b="0" i="0" u="none" dirty="0" smtClean="0"/>
              <a:t>‘</a:t>
            </a:r>
            <a:r>
              <a:rPr lang="en-GB" sz="1600" i="0" u="none" dirty="0" smtClean="0"/>
              <a:t>Last Trade Price</a:t>
            </a:r>
            <a:r>
              <a:rPr lang="en-GB" sz="1600" b="0" i="0" u="none" dirty="0" smtClean="0"/>
              <a:t>’ is just what is says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sz="1600" b="0" dirty="0" smtClean="0"/>
              <a:t>The ‘</a:t>
            </a:r>
            <a:r>
              <a:rPr lang="en-GB" sz="1600" dirty="0" smtClean="0"/>
              <a:t>Market Weighted Average Price</a:t>
            </a:r>
            <a:r>
              <a:rPr lang="en-GB" sz="1600" b="0" dirty="0" smtClean="0"/>
              <a:t>’ is </a:t>
            </a:r>
            <a:endParaRPr lang="en-GB" sz="1600" b="0" dirty="0"/>
          </a:p>
          <a:p>
            <a:pPr lvl="2">
              <a:buFont typeface="Wingdings" charset="2"/>
              <a:buChar char="§"/>
            </a:pPr>
            <a:r>
              <a:rPr lang="en-GB" sz="1100" dirty="0" smtClean="0"/>
              <a:t> Average of (trade price) x (size of trade at that price)</a:t>
            </a:r>
          </a:p>
          <a:p>
            <a:pPr lvl="2">
              <a:buFont typeface="Wingdings" charset="2"/>
              <a:buChar char="§"/>
            </a:pPr>
            <a:r>
              <a:rPr lang="en-GB" sz="1100" b="0" dirty="0" smtClean="0"/>
              <a:t> Also </a:t>
            </a:r>
            <a:r>
              <a:rPr lang="en-GB" sz="1100" b="0" dirty="0" smtClean="0"/>
              <a:t>called (trade) </a:t>
            </a:r>
            <a:r>
              <a:rPr lang="en-GB" sz="1100" b="1" dirty="0" smtClean="0"/>
              <a:t>Volume Weighted Average Price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Order books</a:t>
            </a:r>
            <a:endParaRPr lang="x-none" b="0" i="0" u="none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3720377"/>
              </p:ext>
            </p:extLst>
          </p:nvPr>
        </p:nvGraphicFramePr>
        <p:xfrm>
          <a:off x="1221313" y="3492109"/>
          <a:ext cx="2196590" cy="967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Equation" r:id="rId3" imgW="1701720" imgH="838080" progId="Equation.3">
                  <p:embed/>
                </p:oleObj>
              </mc:Choice>
              <mc:Fallback>
                <p:oleObj name="Equation" r:id="rId3" imgW="1701720" imgH="838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21313" y="3492109"/>
                        <a:ext cx="2196590" cy="9672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0" y="2082297"/>
            <a:ext cx="4073582" cy="178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547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gasci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34575" r="-34575"/>
          <a:stretch>
            <a:fillRect/>
          </a:stretch>
        </p:blipFill>
        <p:spPr>
          <a:xfrm>
            <a:off x="822325" y="914400"/>
            <a:ext cx="7521575" cy="53641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22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Gasci</a:t>
            </a:r>
            <a:r>
              <a:rPr lang="en-US" dirty="0" smtClean="0"/>
              <a:t> – Financials &amp; dividends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16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46932" r="-46932"/>
          <a:stretch>
            <a:fillRect/>
          </a:stretch>
        </p:blipFill>
        <p:spPr>
          <a:xfrm>
            <a:off x="1531948" y="1102154"/>
            <a:ext cx="7427009" cy="3893739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50415" y="2232374"/>
            <a:ext cx="3031725" cy="1425131"/>
          </a:xfrm>
          <a:prstGeom prst="rect">
            <a:avLst/>
          </a:prstGeom>
          <a:solidFill>
            <a:schemeClr val="bg2">
              <a:alpha val="6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Wingdings" charset="2"/>
              <a:buChar char="§"/>
            </a:pPr>
            <a:r>
              <a:rPr lang="en-GB" b="0" dirty="0"/>
              <a:t>S</a:t>
            </a:r>
            <a:r>
              <a:rPr lang="x-none" b="0" smtClean="0"/>
              <a:t>even</a:t>
            </a:r>
            <a:r>
              <a:rPr lang="en-GB" b="0" dirty="0" smtClean="0"/>
              <a:t> interesting stocks</a:t>
            </a:r>
            <a:endParaRPr lang="en-GB" b="0" dirty="0" smtClean="0"/>
          </a:p>
          <a:p>
            <a:pPr lvl="2">
              <a:buFont typeface="Wingdings" charset="2"/>
              <a:buChar char="§"/>
            </a:pPr>
            <a:r>
              <a:rPr lang="en-GB" dirty="0" smtClean="0"/>
              <a:t>DIH, DBL, DDL, DTC, BTI, RBL, </a:t>
            </a:r>
            <a:r>
              <a:rPr lang="en-GB" dirty="0" smtClean="0"/>
              <a:t>SPL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64102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4" y="1245579"/>
            <a:ext cx="3314443" cy="1812545"/>
          </a:xfrm>
          <a:solidFill>
            <a:schemeClr val="bg1">
              <a:lumMod val="85000"/>
            </a:schemeClr>
          </a:solidFill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7" y="1245579"/>
            <a:ext cx="3449683" cy="1812545"/>
          </a:xfrm>
          <a:solidFill>
            <a:schemeClr val="bg1">
              <a:lumMod val="85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err="1" smtClean="0"/>
              <a:t>Gasci</a:t>
            </a:r>
            <a:r>
              <a:rPr lang="en-GB" b="0" i="0" u="none" dirty="0" smtClean="0"/>
              <a:t> Stock price stories</a:t>
            </a:r>
            <a:endParaRPr lang="x-none" b="0" i="0" u="none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822960" y="3432623"/>
            <a:ext cx="3200400" cy="2182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3507823"/>
            <a:ext cx="3314442" cy="20635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0" name="Content Placeholder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8" y="3507823"/>
            <a:ext cx="3448926" cy="20635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59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GB" sz="1600" b="0" dirty="0" smtClean="0"/>
                  <a:t>We can use returns and volatility (risk) to measure the quality of asset performance</a:t>
                </a:r>
              </a:p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GB" sz="1600" b="0" dirty="0" smtClean="0"/>
                  <a:t>The </a:t>
                </a:r>
                <a:r>
                  <a:rPr lang="en-GB" sz="1600" i="1" dirty="0" smtClean="0"/>
                  <a:t>Sharpe Ratio</a:t>
                </a:r>
                <a:r>
                  <a:rPr lang="en-GB" sz="1600" b="0" dirty="0" smtClean="0"/>
                  <a:t> is return divided by volatility</a:t>
                </a:r>
              </a:p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GB" sz="1600" b="0" dirty="0"/>
              </a:p>
              <a:p>
                <a:pPr marL="0" indent="0">
                  <a:buClr>
                    <a:schemeClr val="accent2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/>
                        </a:rPr>
                        <m:t>𝑆𝑅</m:t>
                      </m:r>
                      <m:r>
                        <a:rPr lang="en-GB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200" b="0" i="1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22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sz="2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GB" sz="22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GB" sz="2200" b="0" dirty="0" smtClean="0"/>
              </a:p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endParaRPr lang="en-GB" sz="1600" b="0" dirty="0" smtClean="0"/>
              </a:p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GB" sz="1600" b="0" dirty="0" smtClean="0"/>
                  <a:t>If 2 stocks have the same return but one has a lower volatility than the other its Sharpe Ratio will be higher</a:t>
                </a:r>
              </a:p>
              <a:p>
                <a:pPr marL="285750" indent="-285750">
                  <a:buClr>
                    <a:schemeClr val="accent2"/>
                  </a:buClr>
                  <a:buFont typeface="Wingdings" pitchFamily="2" charset="2"/>
                  <a:buChar char="§"/>
                </a:pPr>
                <a:r>
                  <a:rPr lang="en-GB" sz="1600" b="0" dirty="0" smtClean="0"/>
                  <a:t>It delivers its returns in a less risky way</a:t>
                </a:r>
                <a:endParaRPr lang="en-GB" sz="1600" b="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381" t="-1478" r="-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Sharpe ratio</a:t>
            </a:r>
            <a:endParaRPr lang="en-GB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2178137"/>
            <a:ext cx="3200400" cy="155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loud Callout 7"/>
          <p:cNvSpPr/>
          <p:nvPr/>
        </p:nvSpPr>
        <p:spPr>
          <a:xfrm>
            <a:off x="5295185" y="4112137"/>
            <a:ext cx="1886712" cy="770125"/>
          </a:xfrm>
          <a:prstGeom prst="cloudCallout">
            <a:avLst>
              <a:gd name="adj1" fmla="val 61518"/>
              <a:gd name="adj2" fmla="val -9035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Some of these Sharpe’s are very high!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15048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The GASCI</a:t>
            </a:r>
            <a:r>
              <a:rPr lang="en-GB" b="0" i="0" u="none" dirty="0" smtClean="0"/>
              <a:t> seven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charset="2"/>
              <a:buChar char="§"/>
            </a:pPr>
            <a:r>
              <a:rPr lang="en-GB" dirty="0"/>
              <a:t>DIH, DBL, DDL, DTC, BTI, RBL, SPL</a:t>
            </a:r>
          </a:p>
          <a:p>
            <a:pPr lvl="1">
              <a:buFont typeface="Wingdings" charset="2"/>
              <a:buChar char="§"/>
            </a:pPr>
            <a:r>
              <a:rPr lang="en-GB" dirty="0"/>
              <a:t>F</a:t>
            </a:r>
            <a:r>
              <a:rPr lang="en-GB" dirty="0" smtClean="0"/>
              <a:t>eatures</a:t>
            </a:r>
          </a:p>
          <a:p>
            <a:pPr lvl="2"/>
            <a:r>
              <a:rPr lang="en-GB" b="0" dirty="0" smtClean="0"/>
              <a:t>Financial &amp; dividend information </a:t>
            </a:r>
            <a:r>
              <a:rPr lang="en-GB" b="0" dirty="0" smtClean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</a:p>
          <a:p>
            <a:pPr lvl="2"/>
            <a:r>
              <a:rPr lang="en-GB" b="0" dirty="0" smtClean="0"/>
              <a:t>Liquidity?  (the GASCI 5)</a:t>
            </a:r>
          </a:p>
          <a:p>
            <a:pPr lvl="2"/>
            <a:r>
              <a:rPr lang="en-GB" dirty="0" smtClean="0"/>
              <a:t>Analysts’ reports </a:t>
            </a:r>
            <a:r>
              <a:rPr lang="en-GB" dirty="0" smtClean="0">
                <a:latin typeface="Zapf Dingbats"/>
                <a:ea typeface="Zapf Dingbats"/>
                <a:cs typeface="Zapf Dingbats"/>
                <a:sym typeface="Zapf Dingbats"/>
              </a:rPr>
              <a:t>✖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972" y="2460780"/>
            <a:ext cx="4419970" cy="331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53" y="2960719"/>
            <a:ext cx="23717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Covariance and correlation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021788"/>
          </a:xfrm>
        </p:spPr>
        <p:txBody>
          <a:bodyPr>
            <a:normAutofit lnSpcReduction="10000"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/>
              <a:t>Recall the correlation coefficient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Now notice that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 formula on the Right Hand Side is the </a:t>
            </a:r>
            <a:r>
              <a:rPr lang="en-GB" u="sng" dirty="0" smtClean="0"/>
              <a:t>Covariance</a:t>
            </a:r>
            <a:r>
              <a:rPr lang="en-GB" b="0" dirty="0" smtClean="0"/>
              <a:t> of </a:t>
            </a:r>
            <a:r>
              <a:rPr lang="en-GB" b="0" i="1" dirty="0" smtClean="0"/>
              <a:t>x</a:t>
            </a:r>
            <a:r>
              <a:rPr lang="en-GB" b="0" dirty="0" smtClean="0"/>
              <a:t> and </a:t>
            </a:r>
            <a:r>
              <a:rPr lang="en-GB" b="0" i="1" dirty="0" smtClean="0"/>
              <a:t>y</a:t>
            </a:r>
            <a:endParaRPr lang="en-GB" b="0" i="1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But also recall the </a:t>
            </a:r>
            <a:r>
              <a:rPr lang="en-GB" b="0" u="sng" dirty="0" smtClean="0"/>
              <a:t>Variance</a:t>
            </a:r>
            <a:r>
              <a:rPr lang="en-GB" b="0" dirty="0" smtClean="0"/>
              <a:t> equation for </a:t>
            </a:r>
            <a:r>
              <a:rPr lang="en-GB" b="0" i="1" dirty="0" smtClean="0"/>
              <a:t>x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marL="0" lvl="0" indent="0">
              <a:buClr>
                <a:schemeClr val="accent2"/>
              </a:buClr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So </a:t>
            </a:r>
            <a:r>
              <a:rPr lang="en-GB" dirty="0" smtClean="0"/>
              <a:t>C</a:t>
            </a:r>
            <a:r>
              <a:rPr lang="en-GB" i="0" u="none" dirty="0" smtClean="0"/>
              <a:t>ovariance</a:t>
            </a:r>
            <a:r>
              <a:rPr lang="en-GB" b="0" i="0" u="none" dirty="0" smtClean="0"/>
              <a:t> is the square of ‘something like’ a cross-asset volatility and …</a:t>
            </a: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i="0" dirty="0" smtClean="0"/>
              <a:t>Correlation is Covariance divided by the volatilities of the </a:t>
            </a:r>
            <a:r>
              <a:rPr lang="en-GB" i="0" dirty="0" smtClean="0"/>
              <a:t>assets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dirty="0" smtClean="0"/>
              <a:t>The Correlation of an asset with itself = 1</a:t>
            </a:r>
            <a:endParaRPr lang="x-none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890830"/>
              </p:ext>
            </p:extLst>
          </p:nvPr>
        </p:nvGraphicFramePr>
        <p:xfrm>
          <a:off x="3184282" y="1285904"/>
          <a:ext cx="314615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1" name="Equation" r:id="rId5" imgW="2438280" imgH="457200" progId="Equation.3">
                  <p:embed/>
                </p:oleObj>
              </mc:Choice>
              <mc:Fallback>
                <p:oleObj name="Equation" r:id="rId5" imgW="2438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84282" y="1285904"/>
                        <a:ext cx="314615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31117"/>
              </p:ext>
            </p:extLst>
          </p:nvPr>
        </p:nvGraphicFramePr>
        <p:xfrm>
          <a:off x="3184282" y="2114198"/>
          <a:ext cx="3178822" cy="548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2" name="Equation" r:id="rId7" imgW="2501640" imgH="431640" progId="Equation.3">
                  <p:embed/>
                </p:oleObj>
              </mc:Choice>
              <mc:Fallback>
                <p:oleObj name="Equation" r:id="rId7" imgW="25016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84282" y="2114198"/>
                        <a:ext cx="3178822" cy="548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407807"/>
              </p:ext>
            </p:extLst>
          </p:nvPr>
        </p:nvGraphicFramePr>
        <p:xfrm>
          <a:off x="2367366" y="3364282"/>
          <a:ext cx="39957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3" name="Equation" r:id="rId9" imgW="3174840" imgH="431640" progId="Equation.3">
                  <p:embed/>
                </p:oleObj>
              </mc:Choice>
              <mc:Fallback>
                <p:oleObj name="Equation" r:id="rId9" imgW="317484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7366" y="3364282"/>
                        <a:ext cx="3995738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11 12 Etudes, Op. 10_ No. 11 in E Fl.m4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165" y="611116"/>
            <a:ext cx="609600" cy="60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13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490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Correlation </a:t>
            </a:r>
            <a:r>
              <a:rPr lang="en-GB" dirty="0" smtClean="0"/>
              <a:t>matrix: </a:t>
            </a:r>
            <a:r>
              <a:rPr lang="en-GB" dirty="0" err="1" smtClean="0"/>
              <a:t>gasci</a:t>
            </a:r>
            <a:r>
              <a:rPr lang="en-GB" dirty="0" smtClean="0"/>
              <a:t> </a:t>
            </a:r>
            <a:r>
              <a:rPr lang="en-GB" dirty="0" smtClean="0"/>
              <a:t>7</a:t>
            </a:r>
            <a:endParaRPr lang="en-GB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1726421"/>
            <a:ext cx="3200400" cy="245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1726421"/>
            <a:ext cx="3200400" cy="245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23140" y="4421080"/>
            <a:ext cx="7075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Very low cross-correlations show that stock prices move independently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719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Portfolio construction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Generalise our earlier </a:t>
            </a:r>
            <a:r>
              <a:rPr lang="en-GB" b="0" dirty="0"/>
              <a:t>2 </a:t>
            </a:r>
            <a:r>
              <a:rPr lang="en-GB" b="0" dirty="0" smtClean="0"/>
              <a:t>asset portfolio (X </a:t>
            </a:r>
            <a:r>
              <a:rPr lang="en-GB" b="0" dirty="0"/>
              <a:t>and </a:t>
            </a:r>
            <a:r>
              <a:rPr lang="en-GB" b="0" dirty="0" smtClean="0"/>
              <a:t>Y) so that the weights of each asset need not be equal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/>
              <a:t>Return at time </a:t>
            </a:r>
            <a:r>
              <a:rPr lang="en-GB" b="0" i="1" dirty="0"/>
              <a:t>t</a:t>
            </a:r>
            <a:r>
              <a:rPr lang="en-GB" b="0" dirty="0"/>
              <a:t> is </a:t>
            </a:r>
            <a:r>
              <a:rPr lang="en-GB" b="0" dirty="0" smtClean="0"/>
              <a:t>now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Instead of 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 mean portfolio return is 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Variance </a:t>
            </a:r>
            <a:r>
              <a:rPr lang="en-GB" b="0" dirty="0"/>
              <a:t>of </a:t>
            </a:r>
            <a:r>
              <a:rPr lang="en-GB" b="0" dirty="0" smtClean="0"/>
              <a:t>the portfolio is now</a:t>
            </a:r>
            <a:endParaRPr lang="en-GB" b="0" dirty="0"/>
          </a:p>
          <a:p>
            <a:pPr marL="0" lvl="0" indent="0">
              <a:buClr>
                <a:schemeClr val="accent2"/>
              </a:buClr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Choice of asset weights </a:t>
            </a:r>
            <a:r>
              <a:rPr lang="en-GB" b="0" i="1" dirty="0" err="1" smtClean="0"/>
              <a:t>w</a:t>
            </a:r>
            <a:r>
              <a:rPr lang="en-GB" sz="1200" b="0" i="1" dirty="0" err="1" smtClean="0"/>
              <a:t>x</a:t>
            </a:r>
            <a:r>
              <a:rPr lang="en-GB" b="0" i="1" dirty="0" smtClean="0"/>
              <a:t>, </a:t>
            </a:r>
            <a:r>
              <a:rPr lang="en-GB" b="0" i="1" dirty="0" err="1" smtClean="0"/>
              <a:t>w</a:t>
            </a:r>
            <a:r>
              <a:rPr lang="en-GB" sz="1200" b="0" i="1" dirty="0" err="1" smtClean="0"/>
              <a:t>y</a:t>
            </a:r>
            <a:r>
              <a:rPr lang="en-GB" b="0" i="1" dirty="0" smtClean="0"/>
              <a:t> </a:t>
            </a:r>
            <a:r>
              <a:rPr lang="en-GB" b="0" dirty="0" smtClean="0"/>
              <a:t>sets balance between return and risk</a:t>
            </a: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We can use </a:t>
            </a:r>
            <a:r>
              <a:rPr lang="en-GB" i="1" u="sng" dirty="0" smtClean="0"/>
              <a:t>mathematical maximisation</a:t>
            </a:r>
            <a:r>
              <a:rPr lang="en-GB" b="0" u="sng" dirty="0" smtClean="0"/>
              <a:t> </a:t>
            </a:r>
            <a:r>
              <a:rPr lang="en-GB" b="0" dirty="0" smtClean="0"/>
              <a:t>to find </a:t>
            </a:r>
            <a:r>
              <a:rPr lang="en-GB" b="0" i="1" dirty="0" err="1"/>
              <a:t>w</a:t>
            </a:r>
            <a:r>
              <a:rPr lang="en-GB" sz="1200" b="0" i="1" dirty="0" err="1"/>
              <a:t>x</a:t>
            </a:r>
            <a:r>
              <a:rPr lang="en-GB" b="0" i="1" dirty="0"/>
              <a:t>, </a:t>
            </a:r>
            <a:r>
              <a:rPr lang="en-GB" b="0" i="1" dirty="0" err="1"/>
              <a:t>w</a:t>
            </a:r>
            <a:r>
              <a:rPr lang="en-GB" sz="1200" b="0" i="1" dirty="0" err="1"/>
              <a:t>y</a:t>
            </a:r>
            <a:r>
              <a:rPr lang="en-GB" b="0" dirty="0" smtClean="0"/>
              <a:t> that maximise the return for a specified level of risk (volatility)</a:t>
            </a:r>
          </a:p>
          <a:p>
            <a:pPr lvl="2">
              <a:buFont typeface="Wingdings" charset="2"/>
              <a:buChar char="§"/>
            </a:pPr>
            <a:r>
              <a:rPr lang="en-GB" dirty="0" smtClean="0"/>
              <a:t> A point on the </a:t>
            </a:r>
            <a:r>
              <a:rPr lang="en-GB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Efficient  or Markowitz Frontier</a:t>
            </a:r>
            <a:endParaRPr lang="en-GB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920266"/>
              </p:ext>
            </p:extLst>
          </p:nvPr>
        </p:nvGraphicFramePr>
        <p:xfrm>
          <a:off x="3770111" y="2366325"/>
          <a:ext cx="1463197" cy="309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5" name="Equation" r:id="rId3" imgW="1206360" imgH="241200" progId="Equation.3">
                  <p:embed/>
                </p:oleObj>
              </mc:Choice>
              <mc:Fallback>
                <p:oleObj name="Equation" r:id="rId3" imgW="12063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111" y="2366325"/>
                        <a:ext cx="1463197" cy="309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314708"/>
              </p:ext>
            </p:extLst>
          </p:nvPr>
        </p:nvGraphicFramePr>
        <p:xfrm>
          <a:off x="2293152" y="2086559"/>
          <a:ext cx="820737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6" name="Equation" r:id="rId5" imgW="639720" imgH="200880" progId="Equation.3">
                  <p:embed/>
                </p:oleObj>
              </mc:Choice>
              <mc:Fallback>
                <p:oleObj name="Equation" r:id="rId5" imgW="639720" imgH="2008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152" y="2086559"/>
                        <a:ext cx="820737" cy="27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000893"/>
              </p:ext>
            </p:extLst>
          </p:nvPr>
        </p:nvGraphicFramePr>
        <p:xfrm>
          <a:off x="3397358" y="3097234"/>
          <a:ext cx="314166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7" name="Equation" r:id="rId7" imgW="2869920" imgH="253800" progId="Equation.3">
                  <p:embed/>
                </p:oleObj>
              </mc:Choice>
              <mc:Fallback>
                <p:oleObj name="Equation" r:id="rId7" imgW="2869920" imgH="253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358" y="3097234"/>
                        <a:ext cx="314166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512060"/>
              </p:ext>
            </p:extLst>
          </p:nvPr>
        </p:nvGraphicFramePr>
        <p:xfrm>
          <a:off x="3397358" y="1734116"/>
          <a:ext cx="2495550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8" name="Equation" r:id="rId9" imgW="2361960" imgH="241200" progId="Equation.3">
                  <p:embed/>
                </p:oleObj>
              </mc:Choice>
              <mc:Fallback>
                <p:oleObj name="Equation" r:id="rId9" imgW="23619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358" y="1734116"/>
                        <a:ext cx="2495550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9473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b="0" i="0" u="none" dirty="0" smtClean="0"/>
              <a:t>frontier portfolio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 mathematical maximisation problem we must solve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 last condition ensures that we cannot </a:t>
            </a:r>
            <a:r>
              <a:rPr lang="en-GB" dirty="0" smtClean="0"/>
              <a:t>‘go short’</a:t>
            </a:r>
          </a:p>
          <a:p>
            <a:pPr lvl="2">
              <a:buFont typeface="Wingdings" charset="2"/>
              <a:buChar char="§"/>
            </a:pPr>
            <a:r>
              <a:rPr lang="en-GB" dirty="0" smtClean="0"/>
              <a:t>Going ‘short’ allows us to </a:t>
            </a:r>
            <a:r>
              <a:rPr lang="en-GB" b="1" u="sng" dirty="0" smtClean="0"/>
              <a:t>benefit if the stock price falls</a:t>
            </a:r>
            <a:r>
              <a:rPr lang="en-GB" dirty="0" smtClean="0"/>
              <a:t>!</a:t>
            </a:r>
          </a:p>
          <a:p>
            <a:pPr lvl="2">
              <a:buFont typeface="Wingdings" charset="2"/>
              <a:buChar char="§"/>
            </a:pPr>
            <a:r>
              <a:rPr lang="en-GB" b="0" dirty="0" smtClean="0"/>
              <a:t>The GASCI is </a:t>
            </a:r>
            <a:r>
              <a:rPr lang="en-GB" b="1" dirty="0" smtClean="0"/>
              <a:t>‘long only'</a:t>
            </a:r>
            <a:endParaRPr lang="en-GB" b="1" dirty="0"/>
          </a:p>
          <a:p>
            <a:pPr marL="0" lvl="0" indent="0">
              <a:buClr>
                <a:schemeClr val="accent2"/>
              </a:buClr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850760"/>
              </p:ext>
            </p:extLst>
          </p:nvPr>
        </p:nvGraphicFramePr>
        <p:xfrm>
          <a:off x="2417763" y="1462504"/>
          <a:ext cx="3265487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5" name="Equation" r:id="rId3" imgW="2361960" imgH="1587240" progId="Equation.3">
                  <p:embed/>
                </p:oleObj>
              </mc:Choice>
              <mc:Fallback>
                <p:oleObj name="Equation" r:id="rId3" imgW="2361960" imgH="1587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7763" y="1462504"/>
                        <a:ext cx="3265487" cy="2193925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loud Callout 9"/>
          <p:cNvSpPr/>
          <p:nvPr/>
        </p:nvSpPr>
        <p:spPr>
          <a:xfrm>
            <a:off x="643286" y="2840853"/>
            <a:ext cx="1345312" cy="558837"/>
          </a:xfrm>
          <a:prstGeom prst="cloudCallout">
            <a:avLst>
              <a:gd name="adj1" fmla="val 73396"/>
              <a:gd name="adj2" fmla="val 1131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Matrix notation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977009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err="1" smtClean="0"/>
              <a:t>Gasci</a:t>
            </a:r>
            <a:r>
              <a:rPr lang="en-GB" b="0" i="0" u="none" dirty="0" smtClean="0"/>
              <a:t> 7 </a:t>
            </a:r>
            <a:r>
              <a:rPr lang="x-none" b="0" i="0" u="none" smtClean="0"/>
              <a:t>Efficient </a:t>
            </a:r>
            <a:r>
              <a:rPr lang="x-none" b="0" i="0" u="none" dirty="0" smtClean="0"/>
              <a:t>Frontier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24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340530" y="1287263"/>
            <a:ext cx="5593472" cy="3498598"/>
            <a:chOff x="4259062" y="2241256"/>
            <a:chExt cx="3987183" cy="2724575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9062" y="2241256"/>
              <a:ext cx="3987183" cy="2724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Arrow 5"/>
            <p:cNvSpPr/>
            <p:nvPr/>
          </p:nvSpPr>
          <p:spPr>
            <a:xfrm>
              <a:off x="5326602" y="4110361"/>
              <a:ext cx="541538" cy="457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5992427" y="3025955"/>
              <a:ext cx="1287262" cy="457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19910"/>
              </p:ext>
            </p:extLst>
          </p:nvPr>
        </p:nvGraphicFramePr>
        <p:xfrm>
          <a:off x="5790001" y="1987745"/>
          <a:ext cx="10635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80"/>
                <a:gridCol w="531780"/>
              </a:tblGrid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Stock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Weight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BTI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0</a:t>
                      </a:r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DDL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DIH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DTC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96%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RBL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SPL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040328"/>
              </p:ext>
            </p:extLst>
          </p:nvPr>
        </p:nvGraphicFramePr>
        <p:xfrm>
          <a:off x="3772204" y="2630918"/>
          <a:ext cx="10635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80"/>
                <a:gridCol w="531780"/>
              </a:tblGrid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Stock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Weight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BTI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27%</a:t>
                      </a:r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1%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DDL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2%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DIH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DTC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58%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RBL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SPL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Portfolio with constraints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Suppose we don’t want any stock to have more than (say) 50% of funds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Then the maximisation problem has extra constraints on the weights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dirty="0" smtClean="0"/>
              <a:t>Such weight constraints can be particularised to target specific stocks</a:t>
            </a:r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endParaRPr lang="en-GB" b="0" dirty="0"/>
          </a:p>
          <a:p>
            <a:pPr marL="0" lvl="0" indent="0">
              <a:buClr>
                <a:schemeClr val="accent2"/>
              </a:buClr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734744"/>
              </p:ext>
            </p:extLst>
          </p:nvPr>
        </p:nvGraphicFramePr>
        <p:xfrm>
          <a:off x="2417763" y="1835366"/>
          <a:ext cx="3265487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Equation" r:id="rId3" imgW="2361960" imgH="1587240" progId="Equation.3">
                  <p:embed/>
                </p:oleObj>
              </mc:Choice>
              <mc:Fallback>
                <p:oleObj name="Equation" r:id="rId3" imgW="2361960" imgH="1587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7763" y="1835366"/>
                        <a:ext cx="3265487" cy="2193925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rgbClr val="CCCCFF"/>
                          </a:gs>
                          <a:gs pos="77000">
                            <a:srgbClr val="99CCFF"/>
                          </a:gs>
                          <a:gs pos="83000">
                            <a:srgbClr val="9966FF"/>
                          </a:gs>
                          <a:gs pos="96000">
                            <a:srgbClr val="CC99FF"/>
                          </a:gs>
                          <a:gs pos="96000">
                            <a:srgbClr val="99CCFF"/>
                          </a:gs>
                          <a:gs pos="100000">
                            <a:srgbClr val="CCCCFF"/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08857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Efficient Frontier</a:t>
            </a:r>
            <a:r>
              <a:rPr lang="en-GB" b="0" i="0" u="none" dirty="0" smtClean="0"/>
              <a:t>s with constraints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26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193760" y="1063619"/>
            <a:ext cx="6662978" cy="3652369"/>
            <a:chOff x="1193760" y="1063619"/>
            <a:chExt cx="6662978" cy="365236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760" y="1063619"/>
              <a:ext cx="6662978" cy="3652369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2325950" y="4128117"/>
              <a:ext cx="1429304" cy="4571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71970"/>
              </p:ext>
            </p:extLst>
          </p:nvPr>
        </p:nvGraphicFramePr>
        <p:xfrm>
          <a:off x="3993469" y="3116061"/>
          <a:ext cx="106356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80"/>
                <a:gridCol w="531780"/>
              </a:tblGrid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Stock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Weight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BTI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40%</a:t>
                      </a:r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DBL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2%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DDL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3%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DIH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5%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DTC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40%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RBL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5%</a:t>
                      </a:r>
                      <a:endParaRPr lang="en-GB" sz="800" dirty="0"/>
                    </a:p>
                  </a:txBody>
                  <a:tcPr/>
                </a:tc>
              </a:tr>
              <a:tr h="205296"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SPL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800" dirty="0" smtClean="0"/>
                        <a:t>5%</a:t>
                      </a:r>
                      <a:endParaRPr lang="en-GB" sz="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932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589242" cy="3712464"/>
          </a:xfrm>
        </p:spPr>
        <p:txBody>
          <a:bodyPr>
            <a:normAutofit/>
          </a:bodyPr>
          <a:lstStyle/>
          <a:p>
            <a:pPr marL="177800" lvl="0" indent="-17780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1400" b="0" i="0" u="none" dirty="0" smtClean="0"/>
              <a:t>Capital Allocation Space</a:t>
            </a:r>
          </a:p>
          <a:p>
            <a:pPr marL="444500" lvl="0" indent="-17780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1400" dirty="0" smtClean="0"/>
              <a:t>Risks</a:t>
            </a:r>
            <a:r>
              <a:rPr lang="en-GB" sz="1400" b="0" dirty="0" smtClean="0"/>
              <a:t> on x-axis, </a:t>
            </a:r>
            <a:r>
              <a:rPr lang="en-GB" sz="1400" dirty="0" smtClean="0"/>
              <a:t>Returns</a:t>
            </a:r>
            <a:r>
              <a:rPr lang="en-GB" sz="1400" b="0" dirty="0" smtClean="0"/>
              <a:t>  on y-axis</a:t>
            </a:r>
            <a:endParaRPr lang="en-GB" sz="1400" b="0" i="0" u="none" dirty="0" smtClean="0"/>
          </a:p>
          <a:p>
            <a:pPr marL="177800" lvl="0" indent="-17780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1400" b="0" i="0" u="none" dirty="0" smtClean="0"/>
              <a:t>We have the ‘</a:t>
            </a:r>
            <a:r>
              <a:rPr lang="en-GB" sz="1400" i="0" u="sng" dirty="0" smtClean="0"/>
              <a:t>frontier</a:t>
            </a:r>
            <a:r>
              <a:rPr lang="en-GB" sz="1400" b="0" i="0" u="none" dirty="0" smtClean="0"/>
              <a:t>’ of efficient portfolios</a:t>
            </a:r>
          </a:p>
          <a:p>
            <a:pPr marL="177800" lvl="0" indent="-168275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sz="1400" b="0" dirty="0" smtClean="0"/>
              <a:t>We also have the </a:t>
            </a:r>
            <a:r>
              <a:rPr lang="en-GB" sz="1400" u="sng" dirty="0" smtClean="0"/>
              <a:t>Risk-free portfolio</a:t>
            </a:r>
            <a:r>
              <a:rPr lang="en-GB" sz="1400" b="0" dirty="0" smtClean="0"/>
              <a:t> </a:t>
            </a:r>
          </a:p>
          <a:p>
            <a:pPr lvl="2"/>
            <a:r>
              <a:rPr lang="en-GB" sz="1400" i="0" u="none" dirty="0" smtClean="0"/>
              <a:t>All funds in Treasury Bills </a:t>
            </a:r>
          </a:p>
          <a:p>
            <a:pPr lvl="2"/>
            <a:r>
              <a:rPr lang="en-GB" sz="1400" dirty="0" smtClean="0"/>
              <a:t>So risk = 0</a:t>
            </a:r>
          </a:p>
          <a:p>
            <a:pPr lvl="1"/>
            <a:r>
              <a:rPr lang="en-GB" sz="1400" dirty="0" smtClean="0"/>
              <a:t>Amongst</a:t>
            </a:r>
            <a:r>
              <a:rPr lang="en-GB" sz="1400" dirty="0" smtClean="0"/>
              <a:t> Risky portfolios there is one that is </a:t>
            </a:r>
            <a:r>
              <a:rPr lang="en-GB" sz="1400" b="1" u="sng" dirty="0" smtClean="0"/>
              <a:t>optimal</a:t>
            </a:r>
          </a:p>
          <a:p>
            <a:pPr lvl="2"/>
            <a:r>
              <a:rPr lang="en-GB" sz="1400" b="1" i="1" u="none" dirty="0" smtClean="0"/>
              <a:t>It must be on the Efficient Frontier!</a:t>
            </a:r>
          </a:p>
          <a:p>
            <a:pPr lvl="1"/>
            <a:r>
              <a:rPr lang="en-GB" sz="1400" b="0" i="0" u="none" dirty="0" smtClean="0"/>
              <a:t>The </a:t>
            </a:r>
            <a:r>
              <a:rPr lang="en-GB" sz="1400" b="1" i="0" u="sng" dirty="0" smtClean="0"/>
              <a:t>Capital Allocation Line </a:t>
            </a:r>
            <a:r>
              <a:rPr lang="en-GB" sz="1400" b="0" i="0" u="none" dirty="0" smtClean="0"/>
              <a:t>connects the Risk-free and optimal portfolios</a:t>
            </a:r>
          </a:p>
        </p:txBody>
      </p:sp>
      <p:pic>
        <p:nvPicPr>
          <p:cNvPr id="35" name="Content Placeholder 3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87" y="1491450"/>
            <a:ext cx="3645727" cy="260588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</a:t>
            </a:r>
            <a:r>
              <a:rPr lang="x-none" b="0" i="0" u="none" smtClean="0"/>
              <a:t>Capital </a:t>
            </a:r>
            <a:r>
              <a:rPr lang="x-none" b="0" i="0" u="none" dirty="0" smtClean="0"/>
              <a:t>Allocation Line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</a:t>
            </a:r>
            <a:r>
              <a:rPr lang="en-GB" b="0" i="0" u="none" dirty="0" err="1" smtClean="0"/>
              <a:t>gasci</a:t>
            </a:r>
            <a:r>
              <a:rPr lang="en-GB" b="0" i="0" u="none" dirty="0" smtClean="0"/>
              <a:t> 7 </a:t>
            </a:r>
            <a:r>
              <a:rPr lang="x-none" b="0" i="0" u="none" smtClean="0"/>
              <a:t>portfolio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28</a:t>
            </a:fld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235" y="1480344"/>
            <a:ext cx="4748102" cy="292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515021"/>
              </p:ext>
            </p:extLst>
          </p:nvPr>
        </p:nvGraphicFramePr>
        <p:xfrm>
          <a:off x="4704360" y="2861737"/>
          <a:ext cx="10635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80"/>
                <a:gridCol w="531780"/>
              </a:tblGrid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Stock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Weight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BTI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33%</a:t>
                      </a:r>
                      <a:endParaRPr lang="en-GB" sz="900" dirty="0" smtClean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2%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DDL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2%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DIH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DTC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50%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RBL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4%</a:t>
                      </a:r>
                      <a:endParaRPr lang="en-GB" sz="900" dirty="0"/>
                    </a:p>
                  </a:txBody>
                  <a:tcPr/>
                </a:tc>
              </a:tr>
              <a:tr h="219521"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SPL</a:t>
                      </a:r>
                      <a:endParaRPr lang="en-GB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900" dirty="0" smtClean="0"/>
                        <a:t>5%</a:t>
                      </a:r>
                      <a:endParaRPr lang="en-GB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ight Arrow 7"/>
          <p:cNvSpPr/>
          <p:nvPr/>
        </p:nvSpPr>
        <p:spPr>
          <a:xfrm rot="1200000">
            <a:off x="3984746" y="2921953"/>
            <a:ext cx="68358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08129" y="4573303"/>
            <a:ext cx="3018407" cy="36933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GB" dirty="0" smtClean="0"/>
              <a:t>Return: 14%, Volatility: 1.7%!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953243" y="4573303"/>
            <a:ext cx="2221981" cy="36933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GB" dirty="0" smtClean="0"/>
              <a:t>50% stock constraint</a:t>
            </a:r>
            <a:endParaRPr lang="en-GB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From weights to shares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29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22960" y="1112183"/>
            <a:ext cx="7520940" cy="4021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 smtClean="0"/>
              <a:t>What will we actually buy with our $10M?</a:t>
            </a:r>
            <a:endParaRPr lang="en-GB" dirty="0" smtClean="0">
              <a:effectLst/>
            </a:endParaRPr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  <a:p>
            <a:pPr lvl="2"/>
            <a:endParaRPr lang="en-GB" sz="1400" dirty="0" smtClean="0"/>
          </a:p>
          <a:p>
            <a:pPr lvl="2"/>
            <a:endParaRPr lang="en-GB" sz="1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49374"/>
              </p:ext>
            </p:extLst>
          </p:nvPr>
        </p:nvGraphicFramePr>
        <p:xfrm>
          <a:off x="1355324" y="1518080"/>
          <a:ext cx="6096000" cy="2961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27639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Stock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Weight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</a:t>
                      </a:r>
                      <a:r>
                        <a:rPr lang="en-GB" baseline="0" dirty="0" smtClean="0"/>
                        <a:t> value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Price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Shares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BTI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$3.3M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$163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20,245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DBL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$200K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10,000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DDL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$200K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$10.2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19,608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DIH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$400K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$11.7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34,188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DTC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$5M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$378.1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13,224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RBL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$400K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$63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6,349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$500K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$65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7,692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639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Optimal portfolio ‘</a:t>
            </a:r>
            <a:r>
              <a:rPr lang="en-GB" b="0" i="0" u="none" dirty="0" err="1" smtClean="0"/>
              <a:t>backtest</a:t>
            </a:r>
            <a:r>
              <a:rPr lang="en-GB" b="0" i="0" u="none" dirty="0" smtClean="0"/>
              <a:t>’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30</a:t>
            </a:fld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04" y="1100138"/>
            <a:ext cx="5378617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208458" y="4833124"/>
            <a:ext cx="1933678" cy="1500325"/>
            <a:chOff x="4208458" y="4679950"/>
            <a:chExt cx="1933678" cy="1500325"/>
          </a:xfr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grpSpPr>
        <p:sp>
          <p:nvSpPr>
            <p:cNvPr id="7" name="32-Point Star 6"/>
            <p:cNvSpPr/>
            <p:nvPr/>
          </p:nvSpPr>
          <p:spPr>
            <a:xfrm>
              <a:off x="4208458" y="4679950"/>
              <a:ext cx="1933678" cy="1500325"/>
            </a:xfrm>
            <a:prstGeom prst="star32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8454" y="5081628"/>
              <a:ext cx="1193685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i="1" dirty="0" smtClean="0">
                  <a:solidFill>
                    <a:srgbClr val="002060"/>
                  </a:solidFill>
                </a:rPr>
                <a:t>“Hindsight”</a:t>
              </a:r>
            </a:p>
            <a:p>
              <a:pPr algn="ctr"/>
              <a:r>
                <a:rPr lang="en-GB" sz="1600" b="1" i="1" dirty="0">
                  <a:solidFill>
                    <a:srgbClr val="002060"/>
                  </a:solidFill>
                </a:rPr>
                <a:t>w</a:t>
              </a:r>
              <a:r>
                <a:rPr lang="en-GB" sz="1600" b="1" i="1" dirty="0" smtClean="0">
                  <a:solidFill>
                    <a:srgbClr val="002060"/>
                  </a:solidFill>
                </a:rPr>
                <a:t>arning!</a:t>
              </a:r>
              <a:endParaRPr lang="en-GB" sz="1600" b="1" i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9" name="05 Higher Groun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377" y="1220680"/>
            <a:ext cx="442713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02424" y="1828789"/>
            <a:ext cx="11286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 smtClean="0">
                <a:solidFill>
                  <a:schemeClr val="accent2">
                    <a:lumMod val="75000"/>
                  </a:schemeClr>
                </a:solidFill>
              </a:rPr>
              <a:t>Higher ground</a:t>
            </a:r>
            <a:endParaRPr lang="en-GB" sz="1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6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MPT </a:t>
            </a:r>
            <a:r>
              <a:rPr lang="en-GB" b="0" i="0" u="none" dirty="0" smtClean="0"/>
              <a:t>method review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i="0" u="none" dirty="0" smtClean="0"/>
              <a:t>Forecast returns and volatilities of assets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Use mathematical optimisation to compute the efficient frontier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i="0" u="none" dirty="0" smtClean="0"/>
              <a:t>Determine the risk-free rate and then the capital allocation line</a:t>
            </a:r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dirty="0" smtClean="0"/>
              <a:t>The optimal portfolio is the point of tangency with the efficient frontier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27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What kind of </a:t>
            </a:r>
            <a:r>
              <a:rPr lang="x-none" b="0" i="0" u="none" smtClean="0"/>
              <a:t>Maths</a:t>
            </a:r>
            <a:r>
              <a:rPr lang="en-GB" b="0" i="0" u="none" dirty="0" smtClean="0"/>
              <a:t> is this?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b="0" i="0" u="none" dirty="0" smtClean="0"/>
              <a:t>We have used Modern Portfolio Theory to find </a:t>
            </a:r>
            <a:r>
              <a:rPr lang="x-none" b="0" i="0" u="none" smtClean="0"/>
              <a:t>optimal portfolio</a:t>
            </a:r>
            <a:r>
              <a:rPr lang="en-GB" b="0" i="0" u="none" dirty="0" smtClean="0"/>
              <a:t>s but …</a:t>
            </a:r>
            <a:endParaRPr lang="x-none" b="0" i="0" u="none" dirty="0" smtClean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r>
              <a:rPr lang="x-none" i="0" u="none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</a:t>
            </a:r>
            <a:r>
              <a:rPr lang="en-GB" i="0" u="none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hat, n</a:t>
            </a:r>
            <a:r>
              <a:rPr lang="x-none" i="0" u="none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 </a:t>
            </a:r>
            <a:r>
              <a:rPr lang="x-none" i="0" u="none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Stochastic </a:t>
            </a:r>
            <a:r>
              <a:rPr lang="x-none" i="0" u="none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Calculus</a:t>
            </a:r>
            <a:r>
              <a:rPr lang="x-none" i="0" u="none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GB" i="0" u="none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2"/>
            <a:r>
              <a:rPr lang="en-GB" b="0" dirty="0" smtClean="0"/>
              <a:t>That’s </a:t>
            </a:r>
            <a:r>
              <a:rPr lang="en-GB" b="0" dirty="0" smtClean="0"/>
              <a:t>right!</a:t>
            </a:r>
          </a:p>
          <a:p>
            <a:pPr lvl="2"/>
            <a:r>
              <a:rPr lang="en-GB" b="0" i="0" u="none" dirty="0" smtClean="0"/>
              <a:t>(</a:t>
            </a:r>
            <a:r>
              <a:rPr lang="en-GB" b="0" i="1" u="none" dirty="0" smtClean="0">
                <a:solidFill>
                  <a:schemeClr val="accent6"/>
                </a:solidFill>
              </a:rPr>
              <a:t>But see Dynamic Portfolio Theory</a:t>
            </a:r>
            <a:r>
              <a:rPr lang="en-GB" b="0" i="0" u="none" dirty="0" smtClean="0"/>
              <a:t>)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GB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Instead we have used</a:t>
            </a:r>
            <a:endParaRPr lang="en-GB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lvl="2"/>
            <a:r>
              <a:rPr lang="en-GB" b="0" dirty="0" smtClean="0"/>
              <a:t>Linear </a:t>
            </a:r>
            <a:r>
              <a:rPr lang="en-GB" b="0" dirty="0"/>
              <a:t>or Matrix </a:t>
            </a:r>
            <a:r>
              <a:rPr lang="en-GB" b="0" dirty="0" smtClean="0"/>
              <a:t>Algebra to </a:t>
            </a:r>
            <a:r>
              <a:rPr lang="en-GB" b="0" dirty="0" smtClean="0"/>
              <a:t>concisely </a:t>
            </a:r>
            <a:r>
              <a:rPr lang="en-GB" b="0" dirty="0" smtClean="0"/>
              <a:t>represent </a:t>
            </a:r>
            <a:r>
              <a:rPr lang="en-GB" b="0" dirty="0" smtClean="0"/>
              <a:t>the problem</a:t>
            </a:r>
          </a:p>
          <a:p>
            <a:pPr lvl="2"/>
            <a:r>
              <a:rPr lang="en-GB" b="0" dirty="0" smtClean="0"/>
              <a:t>Numerical optimisation to find weights of efficient portfolios</a:t>
            </a:r>
          </a:p>
          <a:p>
            <a:pPr lvl="2"/>
            <a:r>
              <a:rPr lang="en-GB" b="0" dirty="0" smtClean="0"/>
              <a:t>Interpolation to fit the Markowitz frontier</a:t>
            </a:r>
          </a:p>
          <a:p>
            <a:pPr lvl="2"/>
            <a:r>
              <a:rPr lang="en-GB" dirty="0" smtClean="0"/>
              <a:t>Data Interpolation to do the </a:t>
            </a:r>
            <a:r>
              <a:rPr lang="en-GB" dirty="0" err="1" smtClean="0"/>
              <a:t>Backtest</a:t>
            </a:r>
            <a:endParaRPr lang="en-GB" b="0" dirty="0" smtClean="0"/>
          </a:p>
          <a:p>
            <a:pPr lvl="2"/>
            <a:r>
              <a:rPr lang="en-GB" dirty="0" smtClean="0"/>
              <a:t>Numerical root-finding to solve for the optimal portfolio</a:t>
            </a:r>
            <a:endParaRPr lang="en-GB" b="0" dirty="0" smtClean="0"/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x-none" b="0"/>
          </a:p>
          <a:p>
            <a:pPr lvl="0">
              <a:buClr>
                <a:schemeClr val="accent2"/>
              </a:buClr>
              <a:buFont typeface="Wingdings" pitchFamily="2" charset="2"/>
              <a:buChar char="§"/>
            </a:pP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smtClean="0"/>
              <a:t>More Philosophy</a:t>
            </a:r>
            <a:r>
              <a:rPr lang="en-GB" b="0" i="0" u="none" dirty="0" smtClean="0"/>
              <a:t>!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x-none" b="0" i="0" u="none" smtClean="0"/>
              <a:t>The </a:t>
            </a:r>
            <a:r>
              <a:rPr lang="en-GB" i="0" u="none" dirty="0" smtClean="0"/>
              <a:t>‘</a:t>
            </a:r>
            <a:r>
              <a:rPr lang="x-none" i="0" u="sng" smtClean="0"/>
              <a:t>Haslyn Parris</a:t>
            </a:r>
            <a:r>
              <a:rPr lang="en-GB" i="0" u="none" dirty="0" smtClean="0"/>
              <a:t>’</a:t>
            </a:r>
            <a:r>
              <a:rPr lang="x-none" i="0" u="none" smtClean="0"/>
              <a:t> </a:t>
            </a:r>
            <a:r>
              <a:rPr lang="x-none" b="0" i="0" u="none" smtClean="0"/>
              <a:t>problem</a:t>
            </a:r>
            <a:endParaRPr lang="en-GB" b="0" i="0" u="none" dirty="0" smtClean="0"/>
          </a:p>
          <a:p>
            <a:pPr lvl="2">
              <a:buFont typeface="Wingdings" charset="2"/>
              <a:buChar char="§"/>
            </a:pPr>
            <a:r>
              <a:rPr lang="en-GB" dirty="0" smtClean="0"/>
              <a:t>Ran State Planning in 70s/80s where his responsibilities included …</a:t>
            </a:r>
            <a:endParaRPr lang="en-GB" b="0" i="0" u="none" dirty="0" smtClean="0"/>
          </a:p>
          <a:p>
            <a:pPr lvl="2">
              <a:buFont typeface="Wingdings" charset="2"/>
              <a:buChar char="§"/>
            </a:pPr>
            <a:r>
              <a:rPr lang="en-GB" dirty="0" smtClean="0"/>
              <a:t>How to set (asset) prices in a centrally planned economy?</a:t>
            </a:r>
            <a:endParaRPr lang="en-GB" b="0" i="0" u="none" dirty="0" smtClean="0"/>
          </a:p>
          <a:p>
            <a:pPr lvl="2">
              <a:buFont typeface="Wingdings" charset="2"/>
              <a:buChar char="§"/>
            </a:pPr>
            <a:r>
              <a:rPr lang="en-GB" dirty="0" smtClean="0"/>
              <a:t>Use the Labour </a:t>
            </a:r>
            <a:r>
              <a:rPr lang="en-GB" dirty="0" smtClean="0"/>
              <a:t>Theory of </a:t>
            </a:r>
            <a:r>
              <a:rPr lang="en-GB" dirty="0" smtClean="0"/>
              <a:t>Value?</a:t>
            </a:r>
          </a:p>
          <a:p>
            <a:pPr lvl="3">
              <a:buFont typeface="Wingdings" charset="2"/>
              <a:buChar char="§"/>
            </a:pPr>
            <a:r>
              <a:rPr lang="en-GB" dirty="0" smtClean="0"/>
              <a:t>Imagine the mathematical and operational difficulties!</a:t>
            </a:r>
          </a:p>
          <a:p>
            <a:pPr lvl="3">
              <a:buFont typeface="Wingdings" charset="2"/>
              <a:buChar char="§"/>
            </a:pPr>
            <a:r>
              <a:rPr lang="en-GB" dirty="0" smtClean="0"/>
              <a:t>How to manage the information to balance supply and demand?</a:t>
            </a:r>
          </a:p>
          <a:p>
            <a:pPr lvl="4">
              <a:buFont typeface="Wingdings" charset="2"/>
              <a:buChar char="§"/>
            </a:pPr>
            <a:r>
              <a:rPr lang="en-GB" dirty="0" smtClean="0"/>
              <a:t>Databases that would make Google blush!</a:t>
            </a:r>
          </a:p>
          <a:p>
            <a:pPr lvl="3">
              <a:buFont typeface="Wingdings" charset="2"/>
              <a:buChar char="§"/>
            </a:pPr>
            <a:r>
              <a:rPr lang="en-GB" dirty="0" smtClean="0"/>
              <a:t>How to formulate and solve the mathematical price problem?</a:t>
            </a:r>
          </a:p>
          <a:p>
            <a:pPr lvl="4">
              <a:buFont typeface="Wingdings" charset="2"/>
              <a:buChar char="§"/>
            </a:pPr>
            <a:r>
              <a:rPr lang="en-GB" dirty="0" smtClean="0"/>
              <a:t>Supercomputers that would make CRAY cry!</a:t>
            </a:r>
            <a:endParaRPr lang="x-none" b="0" i="0" u="none" dirty="0" smtClean="0"/>
          </a:p>
          <a:p>
            <a:pPr lvl="0">
              <a:buClr>
                <a:schemeClr val="accent2"/>
              </a:buClr>
              <a:buFont typeface="Wingdings" charset="2"/>
              <a:buChar char="§"/>
            </a:pPr>
            <a:r>
              <a:rPr lang="en-GB" b="0" i="0" u="none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My view?</a:t>
            </a:r>
          </a:p>
          <a:p>
            <a:pPr lvl="2">
              <a:buFont typeface="Wingdings" charset="2"/>
              <a:buChar char="§"/>
            </a:pPr>
            <a:r>
              <a:rPr lang="x-none" b="0" i="0" u="none" smtClean="0"/>
              <a:t>Re-constructed </a:t>
            </a:r>
            <a:r>
              <a:rPr lang="en-GB" dirty="0"/>
              <a:t>S</a:t>
            </a:r>
            <a:r>
              <a:rPr lang="x-none" b="0" i="0" u="none" smtClean="0"/>
              <a:t>ocialism requires </a:t>
            </a:r>
            <a:r>
              <a:rPr lang="en-GB" b="1" i="1" u="none" dirty="0" smtClean="0"/>
              <a:t>delegated</a:t>
            </a:r>
            <a:r>
              <a:rPr lang="en-GB" b="0" i="0" u="none" dirty="0" smtClean="0"/>
              <a:t>, </a:t>
            </a:r>
            <a:r>
              <a:rPr lang="x-none" b="1" i="1" u="none" smtClean="0"/>
              <a:t>effective</a:t>
            </a:r>
            <a:r>
              <a:rPr lang="en-GB" b="0" i="0" u="none" dirty="0" smtClean="0"/>
              <a:t>, </a:t>
            </a:r>
            <a:r>
              <a:rPr lang="en-GB" b="1" i="1" u="none" dirty="0" smtClean="0"/>
              <a:t>regulated</a:t>
            </a:r>
            <a:r>
              <a:rPr lang="x-none" b="0" i="0" u="none" smtClean="0"/>
              <a:t> markets</a:t>
            </a:r>
            <a:r>
              <a:rPr lang="en-GB" b="0" i="0" u="none" dirty="0" smtClean="0"/>
              <a:t> to set prices and reduce resource </a:t>
            </a:r>
            <a:r>
              <a:rPr lang="en-GB" b="0" i="0" u="none" dirty="0" err="1" smtClean="0"/>
              <a:t>mis</a:t>
            </a:r>
            <a:r>
              <a:rPr lang="en-GB" b="0" i="0" u="none" dirty="0" smtClean="0"/>
              <a:t>-allocation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Quiz:  What is the </a:t>
            </a:r>
            <a:r>
              <a:rPr lang="en-GB" dirty="0" err="1" smtClean="0"/>
              <a:t>gasci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lphaUcPeriod"/>
            </a:pPr>
            <a:r>
              <a:rPr lang="en-GB" dirty="0" smtClean="0"/>
              <a:t>The Guyanese Association of Security Companies and Intermediaries</a:t>
            </a:r>
          </a:p>
          <a:p>
            <a:pPr>
              <a:buAutoNum type="alphaUcPeriod"/>
            </a:pPr>
            <a:r>
              <a:rPr lang="en-GB" dirty="0" smtClean="0"/>
              <a:t>The Guyana Association of Securities Companies and Intermediaries Inc.</a:t>
            </a:r>
          </a:p>
          <a:p>
            <a:pPr>
              <a:buAutoNum type="alphaUcPeriod"/>
            </a:pPr>
            <a:r>
              <a:rPr lang="en-GB" dirty="0" smtClean="0"/>
              <a:t>Guyanese Against Serious Crime and Infidelity </a:t>
            </a:r>
          </a:p>
          <a:p>
            <a:pPr>
              <a:buAutoNum type="alphaUcPeriod"/>
            </a:pPr>
            <a:r>
              <a:rPr lang="en-GB" dirty="0" smtClean="0"/>
              <a:t>The name of the second biggest exchange after the KOSPI in South Korea</a:t>
            </a:r>
          </a:p>
          <a:p>
            <a:pPr>
              <a:buAutoNum type="alphaU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59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Quiz: what is the daily volatility 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… of the following sequence of daily returns: {-2.0, 0.0, +2.0}</a:t>
            </a:r>
          </a:p>
          <a:p>
            <a:endParaRPr lang="en-GB" dirty="0"/>
          </a:p>
          <a:p>
            <a:pPr>
              <a:buAutoNum type="alphaUcPeriod"/>
            </a:pPr>
            <a:r>
              <a:rPr lang="en-GB" dirty="0" smtClean="0"/>
              <a:t>2.0 * SQRT(365)</a:t>
            </a:r>
          </a:p>
          <a:p>
            <a:pPr>
              <a:buAutoNum type="alphaUcPeriod"/>
            </a:pPr>
            <a:r>
              <a:rPr lang="en-GB" dirty="0" smtClean="0"/>
              <a:t>0.0</a:t>
            </a:r>
          </a:p>
          <a:p>
            <a:pPr>
              <a:buAutoNum type="alphaUcPeriod"/>
            </a:pPr>
            <a:r>
              <a:rPr lang="en-GB" dirty="0" smtClean="0"/>
              <a:t>2.0</a:t>
            </a:r>
          </a:p>
          <a:p>
            <a:pPr>
              <a:buAutoNum type="alphaUcPeriod"/>
            </a:pPr>
            <a:r>
              <a:rPr lang="en-GB" dirty="0" smtClean="0"/>
              <a:t>4.0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91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Quiz: what step is </a:t>
            </a:r>
            <a:r>
              <a:rPr lang="en-GB" u="sng" dirty="0" smtClean="0"/>
              <a:t>not</a:t>
            </a:r>
            <a:r>
              <a:rPr lang="en-GB" dirty="0" smtClean="0"/>
              <a:t> used in </a:t>
            </a:r>
            <a:r>
              <a:rPr lang="en-GB" dirty="0" err="1" smtClean="0"/>
              <a:t>mpt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Arial" pitchFamily="34" charset="0"/>
              <a:buAutoNum type="alphaUcPeriod"/>
            </a:pPr>
            <a:r>
              <a:rPr lang="en-GB" dirty="0"/>
              <a:t>F</a:t>
            </a:r>
            <a:r>
              <a:rPr lang="en-GB" dirty="0" smtClean="0"/>
              <a:t>orecast the returns </a:t>
            </a:r>
            <a:r>
              <a:rPr lang="en-GB" dirty="0"/>
              <a:t>and volatilities of assets</a:t>
            </a:r>
          </a:p>
          <a:p>
            <a:pPr lvl="0">
              <a:buFont typeface="Arial" pitchFamily="34" charset="0"/>
              <a:buAutoNum type="alphaUcPeriod"/>
            </a:pPr>
            <a:r>
              <a:rPr lang="en-GB" dirty="0"/>
              <a:t>Use mathematical optimisation to compute the efficient frontier</a:t>
            </a:r>
          </a:p>
          <a:p>
            <a:pPr lvl="0">
              <a:buFont typeface="Arial" pitchFamily="34" charset="0"/>
              <a:buAutoNum type="alphaUcPeriod"/>
            </a:pPr>
            <a:r>
              <a:rPr lang="en-GB" dirty="0"/>
              <a:t>Determine the risk-free rate and then the capital allocation line</a:t>
            </a:r>
          </a:p>
          <a:p>
            <a:pPr lvl="0">
              <a:buFont typeface="Arial" pitchFamily="34" charset="0"/>
              <a:buAutoNum type="alphaUcPeriod"/>
            </a:pPr>
            <a:r>
              <a:rPr lang="en-GB" dirty="0"/>
              <a:t>Weight each asset by the cube of its Sharpe Ratio in the optimal portfolio</a:t>
            </a:r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92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References &amp; tools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b="0" i="0" u="none" dirty="0" smtClean="0"/>
              <a:t>Books</a:t>
            </a:r>
          </a:p>
          <a:p>
            <a:pPr lvl="0"/>
            <a:r>
              <a:rPr lang="en-GB" b="0" dirty="0"/>
              <a:t>	</a:t>
            </a:r>
            <a:r>
              <a:rPr lang="en-GB" b="0" dirty="0" smtClean="0"/>
              <a:t>“Econometric Analysis”, </a:t>
            </a:r>
            <a:r>
              <a:rPr lang="en-GB" b="0" dirty="0" smtClean="0"/>
              <a:t>(7</a:t>
            </a:r>
            <a:r>
              <a:rPr lang="en-GB" b="0" baseline="30000" dirty="0" smtClean="0"/>
              <a:t>th</a:t>
            </a:r>
            <a:r>
              <a:rPr lang="en-GB" b="0" dirty="0" smtClean="0"/>
              <a:t> Ed.), </a:t>
            </a:r>
            <a:r>
              <a:rPr lang="en-GB" b="0" dirty="0" smtClean="0"/>
              <a:t>W. </a:t>
            </a:r>
            <a:r>
              <a:rPr lang="en-GB" b="0" dirty="0"/>
              <a:t>H</a:t>
            </a:r>
            <a:r>
              <a:rPr lang="en-GB" b="0" dirty="0" smtClean="0"/>
              <a:t>. Greene, </a:t>
            </a:r>
            <a:r>
              <a:rPr lang="en-GB" b="0" dirty="0" smtClean="0"/>
              <a:t>Prentice Hall, </a:t>
            </a:r>
            <a:r>
              <a:rPr lang="en-GB" b="0" dirty="0" smtClean="0"/>
              <a:t>2011</a:t>
            </a:r>
            <a:endParaRPr lang="en-GB" b="0" dirty="0"/>
          </a:p>
          <a:p>
            <a:pPr lvl="0"/>
            <a:r>
              <a:rPr lang="en-GB" b="0" dirty="0" smtClean="0"/>
              <a:t>	</a:t>
            </a:r>
            <a:r>
              <a:rPr lang="en-GB" b="0" dirty="0" smtClean="0"/>
              <a:t>“Principles of Corporate Finance</a:t>
            </a:r>
            <a:r>
              <a:rPr lang="en-GB" b="0" dirty="0"/>
              <a:t>”, (7</a:t>
            </a:r>
            <a:r>
              <a:rPr lang="en-GB" b="0" baseline="30000" dirty="0"/>
              <a:t>th</a:t>
            </a:r>
            <a:r>
              <a:rPr lang="en-GB" b="0" dirty="0"/>
              <a:t> Ed.), </a:t>
            </a:r>
            <a:r>
              <a:rPr lang="en-GB" b="0" dirty="0" smtClean="0"/>
              <a:t>R. </a:t>
            </a:r>
            <a:r>
              <a:rPr lang="en-GB" b="0" dirty="0" err="1" smtClean="0"/>
              <a:t>Brealey</a:t>
            </a:r>
            <a:r>
              <a:rPr lang="en-GB" b="0" dirty="0" smtClean="0"/>
              <a:t>, </a:t>
            </a:r>
            <a:r>
              <a:rPr lang="en-GB" b="0" dirty="0"/>
              <a:t> </a:t>
            </a:r>
            <a:r>
              <a:rPr lang="en-GB" b="0" dirty="0" smtClean="0"/>
              <a:t>S. Myers,  F. Allen, McGraw-Hill, 2010</a:t>
            </a:r>
          </a:p>
          <a:p>
            <a:pPr lvl="0"/>
            <a:endParaRPr lang="en-GB" b="0" dirty="0"/>
          </a:p>
          <a:p>
            <a:pPr lvl="0"/>
            <a:r>
              <a:rPr lang="en-GB" b="0" dirty="0" smtClean="0"/>
              <a:t>Software</a:t>
            </a:r>
            <a:r>
              <a:rPr lang="en-GB" b="0" dirty="0" smtClean="0"/>
              <a:t>:</a:t>
            </a:r>
          </a:p>
          <a:p>
            <a:pPr lvl="0"/>
            <a:r>
              <a:rPr lang="en-GB" b="0" dirty="0"/>
              <a:t>	</a:t>
            </a:r>
            <a:r>
              <a:rPr lang="en-GB" b="0" dirty="0" err="1" smtClean="0"/>
              <a:t>Mathematica</a:t>
            </a:r>
            <a:r>
              <a:rPr lang="en-GB" b="0" dirty="0"/>
              <a:t> </a:t>
            </a:r>
            <a:r>
              <a:rPr lang="en-GB" b="0" dirty="0" smtClean="0"/>
              <a:t>	@  www.wolfram.com/mathematica</a:t>
            </a:r>
          </a:p>
          <a:p>
            <a:pPr lvl="0"/>
            <a:r>
              <a:rPr lang="en-GB" b="0" i="0" u="none" dirty="0"/>
              <a:t>	</a:t>
            </a:r>
            <a:r>
              <a:rPr lang="en-GB" b="0" i="0" u="none" dirty="0" err="1" smtClean="0"/>
              <a:t>Matlab</a:t>
            </a:r>
            <a:r>
              <a:rPr lang="en-GB" b="0" dirty="0"/>
              <a:t>	@ </a:t>
            </a:r>
            <a:r>
              <a:rPr lang="en-GB" b="0" dirty="0" smtClean="0"/>
              <a:t> </a:t>
            </a:r>
            <a:r>
              <a:rPr lang="en-GB" b="0" dirty="0" err="1" smtClean="0"/>
              <a:t>www.mathworks.com</a:t>
            </a:r>
            <a:r>
              <a:rPr lang="en-GB" b="0" dirty="0"/>
              <a:t>/products/</a:t>
            </a:r>
            <a:r>
              <a:rPr lang="en-GB" b="0" dirty="0" err="1"/>
              <a:t>matlab</a:t>
            </a:r>
            <a:r>
              <a:rPr lang="en-GB" b="0" dirty="0"/>
              <a:t>/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009" y="3974653"/>
            <a:ext cx="24193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1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17434</TotalTime>
  <Words>1797</Words>
  <Application>Microsoft Office PowerPoint</Application>
  <PresentationFormat>On-screen Show (4:3)</PresentationFormat>
  <Paragraphs>455</Paragraphs>
  <Slides>37</Slides>
  <Notes>4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Angles</vt:lpstr>
      <vt:lpstr>Equation</vt:lpstr>
      <vt:lpstr>Maths, Money &amp; Markowitz</vt:lpstr>
      <vt:lpstr>Investment, the preliminaries</vt:lpstr>
      <vt:lpstr>The investment problem</vt:lpstr>
      <vt:lpstr>The guide slide</vt:lpstr>
      <vt:lpstr>Harry markowitz</vt:lpstr>
      <vt:lpstr>Markowitz’s insight</vt:lpstr>
      <vt:lpstr>Risk &amp; Return</vt:lpstr>
      <vt:lpstr>Returns</vt:lpstr>
      <vt:lpstr>Volatility &amp; risk</vt:lpstr>
      <vt:lpstr>Computing Volatility</vt:lpstr>
      <vt:lpstr>Benefits of Diversification</vt:lpstr>
      <vt:lpstr>Stock price stories</vt:lpstr>
      <vt:lpstr>Stock Exchanges</vt:lpstr>
      <vt:lpstr>Order books</vt:lpstr>
      <vt:lpstr>The gasci</vt:lpstr>
      <vt:lpstr>Gasci – Financials &amp; dividends</vt:lpstr>
      <vt:lpstr>Gasci Stock price stories</vt:lpstr>
      <vt:lpstr>Sharpe ratio</vt:lpstr>
      <vt:lpstr>The GASCI seven</vt:lpstr>
      <vt:lpstr>Covariance and correlation</vt:lpstr>
      <vt:lpstr>Correlation matrix: gasci 7</vt:lpstr>
      <vt:lpstr>Portfolio construction</vt:lpstr>
      <vt:lpstr>A frontier portfolio</vt:lpstr>
      <vt:lpstr>Gasci 7 Efficient Frontier</vt:lpstr>
      <vt:lpstr>Portfolio with constraints</vt:lpstr>
      <vt:lpstr>Efficient Frontiers with constraints</vt:lpstr>
      <vt:lpstr>The Capital Allocation Line</vt:lpstr>
      <vt:lpstr>The gasci 7 portfolio</vt:lpstr>
      <vt:lpstr>From weights to shares</vt:lpstr>
      <vt:lpstr>Optimal portfolio ‘backtest’</vt:lpstr>
      <vt:lpstr>MPT method review</vt:lpstr>
      <vt:lpstr>What kind of Maths is this?</vt:lpstr>
      <vt:lpstr>More Philosophy!</vt:lpstr>
      <vt:lpstr>Quiz:  What is the gasci?</vt:lpstr>
      <vt:lpstr>Quiz: what is the daily volatility …</vt:lpstr>
      <vt:lpstr>Quiz: what step is not used in mpt?</vt:lpstr>
      <vt:lpstr>References &amp; tools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Maths, Money &amp; Markowitz</dc:title>
  <dc:creator>David</dc:creator>
  <cp:lastModifiedBy>David G Pollard</cp:lastModifiedBy>
  <cp:revision>186</cp:revision>
  <cp:lastPrinted>2011-07-29T08:53:58Z</cp:lastPrinted>
  <dcterms:modified xsi:type="dcterms:W3CDTF">2011-08-25T12:47:18Z</dcterms:modified>
</cp:coreProperties>
</file>